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29"/>
  </p:notesMasterIdLst>
  <p:sldIdLst>
    <p:sldId id="268" r:id="rId5"/>
    <p:sldId id="310" r:id="rId6"/>
    <p:sldId id="269" r:id="rId7"/>
    <p:sldId id="270" r:id="rId8"/>
    <p:sldId id="271" r:id="rId9"/>
    <p:sldId id="272" r:id="rId10"/>
    <p:sldId id="273" r:id="rId11"/>
    <p:sldId id="274" r:id="rId12"/>
    <p:sldId id="275" r:id="rId13"/>
    <p:sldId id="276" r:id="rId14"/>
    <p:sldId id="278" r:id="rId15"/>
    <p:sldId id="315" r:id="rId16"/>
    <p:sldId id="292" r:id="rId17"/>
    <p:sldId id="303" r:id="rId18"/>
    <p:sldId id="288" r:id="rId19"/>
    <p:sldId id="293" r:id="rId20"/>
    <p:sldId id="306" r:id="rId21"/>
    <p:sldId id="307" r:id="rId22"/>
    <p:sldId id="308" r:id="rId23"/>
    <p:sldId id="316" r:id="rId24"/>
    <p:sldId id="277" r:id="rId25"/>
    <p:sldId id="313" r:id="rId26"/>
    <p:sldId id="314" r:id="rId27"/>
    <p:sldId id="311"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DFDCD8"/>
    <a:srgbClr val="802858"/>
    <a:srgbClr val="A0316E"/>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B10AC-BCFF-449F-BFB2-BA7A27AD065F}" v="3" dt="2024-06-24T11:10:38.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autoAdjust="0"/>
  </p:normalViewPr>
  <p:slideViewPr>
    <p:cSldViewPr snapToGrid="0" snapToObjects="1">
      <p:cViewPr varScale="1">
        <p:scale>
          <a:sx n="106" d="100"/>
          <a:sy n="106" d="100"/>
        </p:scale>
        <p:origin x="618"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Erik Jönsson" userId="658b6d21-80b3-4648-aace-6f3735610a74" providerId="ADAL" clId="{0ECB10AC-BCFF-449F-BFB2-BA7A27AD065F}"/>
    <pc:docChg chg="delSld modSld sldOrd">
      <pc:chgData name="Lars-Erik Jönsson" userId="658b6d21-80b3-4648-aace-6f3735610a74" providerId="ADAL" clId="{0ECB10AC-BCFF-449F-BFB2-BA7A27AD065F}" dt="2024-06-24T14:46:51.938" v="39" actId="20577"/>
      <pc:docMkLst>
        <pc:docMk/>
      </pc:docMkLst>
      <pc:sldChg chg="modSp mod ord">
        <pc:chgData name="Lars-Erik Jönsson" userId="658b6d21-80b3-4648-aace-6f3735610a74" providerId="ADAL" clId="{0ECB10AC-BCFF-449F-BFB2-BA7A27AD065F}" dt="2024-06-24T10:45:49.877" v="20" actId="13926"/>
        <pc:sldMkLst>
          <pc:docMk/>
          <pc:sldMk cId="3640283076" sldId="293"/>
        </pc:sldMkLst>
        <pc:spChg chg="mod">
          <ac:chgData name="Lars-Erik Jönsson" userId="658b6d21-80b3-4648-aace-6f3735610a74" providerId="ADAL" clId="{0ECB10AC-BCFF-449F-BFB2-BA7A27AD065F}" dt="2024-06-24T10:45:49.877" v="20" actId="13926"/>
          <ac:spMkLst>
            <pc:docMk/>
            <pc:sldMk cId="3640283076" sldId="293"/>
            <ac:spMk id="4" creationId="{47D5EC9F-3C5F-DA5A-E0BE-D872BA3ECE0E}"/>
          </ac:spMkLst>
        </pc:spChg>
        <pc:spChg chg="mod">
          <ac:chgData name="Lars-Erik Jönsson" userId="658b6d21-80b3-4648-aace-6f3735610a74" providerId="ADAL" clId="{0ECB10AC-BCFF-449F-BFB2-BA7A27AD065F}" dt="2024-06-24T10:44:16.333" v="17" actId="20577"/>
          <ac:spMkLst>
            <pc:docMk/>
            <pc:sldMk cId="3640283076" sldId="293"/>
            <ac:spMk id="5" creationId="{5C3BB294-D6D3-B3E8-5693-F9D62EB1DFB5}"/>
          </ac:spMkLst>
        </pc:spChg>
      </pc:sldChg>
      <pc:sldChg chg="modSp mod">
        <pc:chgData name="Lars-Erik Jönsson" userId="658b6d21-80b3-4648-aace-6f3735610a74" providerId="ADAL" clId="{0ECB10AC-BCFF-449F-BFB2-BA7A27AD065F}" dt="2024-06-24T10:48:16.430" v="21" actId="6549"/>
        <pc:sldMkLst>
          <pc:docMk/>
          <pc:sldMk cId="963895345" sldId="307"/>
        </pc:sldMkLst>
        <pc:spChg chg="mod">
          <ac:chgData name="Lars-Erik Jönsson" userId="658b6d21-80b3-4648-aace-6f3735610a74" providerId="ADAL" clId="{0ECB10AC-BCFF-449F-BFB2-BA7A27AD065F}" dt="2024-06-24T10:48:16.430" v="21" actId="6549"/>
          <ac:spMkLst>
            <pc:docMk/>
            <pc:sldMk cId="963895345" sldId="307"/>
            <ac:spMk id="8" creationId="{52C413D8-C61B-C674-5E2B-6B9CE74704DC}"/>
          </ac:spMkLst>
        </pc:spChg>
      </pc:sldChg>
      <pc:sldChg chg="del ord">
        <pc:chgData name="Lars-Erik Jönsson" userId="658b6d21-80b3-4648-aace-6f3735610a74" providerId="ADAL" clId="{0ECB10AC-BCFF-449F-BFB2-BA7A27AD065F}" dt="2024-06-24T11:10:41.614" v="24" actId="47"/>
        <pc:sldMkLst>
          <pc:docMk/>
          <pc:sldMk cId="2415640885" sldId="309"/>
        </pc:sldMkLst>
      </pc:sldChg>
      <pc:sldChg chg="modSp mod">
        <pc:chgData name="Lars-Erik Jönsson" userId="658b6d21-80b3-4648-aace-6f3735610a74" providerId="ADAL" clId="{0ECB10AC-BCFF-449F-BFB2-BA7A27AD065F}" dt="2024-06-24T14:46:51.938" v="39" actId="20577"/>
        <pc:sldMkLst>
          <pc:docMk/>
          <pc:sldMk cId="4006456245" sldId="310"/>
        </pc:sldMkLst>
        <pc:spChg chg="mod">
          <ac:chgData name="Lars-Erik Jönsson" userId="658b6d21-80b3-4648-aace-6f3735610a74" providerId="ADAL" clId="{0ECB10AC-BCFF-449F-BFB2-BA7A27AD065F}" dt="2024-06-24T14:46:51.938" v="39" actId="20577"/>
          <ac:spMkLst>
            <pc:docMk/>
            <pc:sldMk cId="4006456245" sldId="310"/>
            <ac:spMk id="3" creationId="{1F93D3FB-C1B3-AC7A-868D-F794823983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43F16-DF39-4400-B21A-B42FE1984C00}" type="datetimeFigureOut">
              <a:rPr lang="sv-SE" smtClean="0"/>
              <a:t>2024-06-24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1FB51-321E-4D2E-9108-E60F582233DC}" type="slidenum">
              <a:rPr lang="sv-SE" smtClean="0"/>
              <a:t>‹#›</a:t>
            </a:fld>
            <a:endParaRPr lang="sv-SE"/>
          </a:p>
        </p:txBody>
      </p:sp>
    </p:spTree>
    <p:extLst>
      <p:ext uri="{BB962C8B-B14F-4D97-AF65-F5344CB8AC3E}">
        <p14:creationId xmlns:p14="http://schemas.microsoft.com/office/powerpoint/2010/main" val="135487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326" y="2280912"/>
            <a:ext cx="8509348" cy="199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4618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6" name="Rubrik 1">
            <a:extLst>
              <a:ext uri="{FF2B5EF4-FFF2-40B4-BE49-F238E27FC236}">
                <a16:creationId xmlns:a16="http://schemas.microsoft.com/office/drawing/2014/main" id="{C0DB62F5-4530-E4EF-7E1D-96FF7D78A22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97072D53-67D2-C6C9-5555-08DFF40C885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856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ellansida Rubrik 2 vinter">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6" name="Rubrik 1">
            <a:extLst>
              <a:ext uri="{FF2B5EF4-FFF2-40B4-BE49-F238E27FC236}">
                <a16:creationId xmlns:a16="http://schemas.microsoft.com/office/drawing/2014/main" id="{E537509E-5610-D8AC-9636-2F431B7CD65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6B9BF080-966B-B2A5-6CF2-B263A2AD686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8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10" name="Platshållare för text 17">
            <a:extLst>
              <a:ext uri="{FF2B5EF4-FFF2-40B4-BE49-F238E27FC236}">
                <a16:creationId xmlns:a16="http://schemas.microsoft.com/office/drawing/2014/main" id="{55D54CF5-A20D-F263-1941-90D3EF7890C6}"/>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sp>
        <p:nvSpPr>
          <p:cNvPr id="2" name="Platshållare för text 2">
            <a:extLst>
              <a:ext uri="{FF2B5EF4-FFF2-40B4-BE49-F238E27FC236}">
                <a16:creationId xmlns:a16="http://schemas.microsoft.com/office/drawing/2014/main" id="{B6EA5F53-DB30-7AA8-224B-E2DA99D67DB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7" name="Rubrik 1">
            <a:extLst>
              <a:ext uri="{FF2B5EF4-FFF2-40B4-BE49-F238E27FC236}">
                <a16:creationId xmlns:a16="http://schemas.microsoft.com/office/drawing/2014/main" id="{672AAE07-53D8-1E46-8AA6-AFD773A9FA86}"/>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085F7356-8F59-6A7B-9543-7F23F0B76D10}"/>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1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17">
            <a:extLst>
              <a:ext uri="{FF2B5EF4-FFF2-40B4-BE49-F238E27FC236}">
                <a16:creationId xmlns:a16="http://schemas.microsoft.com/office/drawing/2014/main" id="{62924740-C187-8DF3-5167-4FEA1EF8B36D}"/>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sp>
        <p:nvSpPr>
          <p:cNvPr id="11" name="Platshållare för text 5">
            <a:extLst>
              <a:ext uri="{FF2B5EF4-FFF2-40B4-BE49-F238E27FC236}">
                <a16:creationId xmlns:a16="http://schemas.microsoft.com/office/drawing/2014/main" id="{ABDF81CB-E95D-B078-3B98-161207B04B36}"/>
              </a:ext>
            </a:extLst>
          </p:cNvPr>
          <p:cNvSpPr>
            <a:spLocks noGrp="1"/>
          </p:cNvSpPr>
          <p:nvPr>
            <p:ph type="body" sz="quarter" idx="11" hasCustomPrompt="1"/>
          </p:nvPr>
        </p:nvSpPr>
        <p:spPr>
          <a:xfrm>
            <a:off x="838200" y="5693277"/>
            <a:ext cx="4634852" cy="577850"/>
          </a:xfrm>
        </p:spPr>
        <p:txBody>
          <a:bodyPr>
            <a:normAutofit/>
          </a:bodyPr>
          <a:lstStyle>
            <a:lvl1pPr marL="0" indent="0">
              <a:buFontTx/>
              <a:buNone/>
              <a:defRPr/>
            </a:lvl1pPr>
            <a:lvl5pPr marL="0" indent="0" algn="l">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dirty="0">
                <a:latin typeface="Noto Serif" panose="02020600060500020200" pitchFamily="18" charset="0"/>
                <a:ea typeface="Noto Serif" panose="02020600060500020200" pitchFamily="18" charset="0"/>
                <a:cs typeface="Noto Serif" panose="02020600060500020200" pitchFamily="18" charset="0"/>
              </a:rPr>
              <a:t>2024-XX-XX</a:t>
            </a:r>
            <a:endParaRPr lang="sv-SE" dirty="0"/>
          </a:p>
        </p:txBody>
      </p:sp>
      <p:pic>
        <p:nvPicPr>
          <p:cNvPr id="2" name="Bildobjekt 1">
            <a:extLst>
              <a:ext uri="{FF2B5EF4-FFF2-40B4-BE49-F238E27FC236}">
                <a16:creationId xmlns:a16="http://schemas.microsoft.com/office/drawing/2014/main" id="{F80B6A99-B785-72AD-FB8B-F03E0A822FA1}"/>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Rubrik 1">
            <a:extLst>
              <a:ext uri="{FF2B5EF4-FFF2-40B4-BE49-F238E27FC236}">
                <a16:creationId xmlns:a16="http://schemas.microsoft.com/office/drawing/2014/main" id="{5392BB03-7DD2-AC5F-8DB3-27EB70C9722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F5CF1D54-A418-E945-9664-82F7D88F0B4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77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sp>
        <p:nvSpPr>
          <p:cNvPr id="3" name="Platshållare för text 17">
            <a:extLst>
              <a:ext uri="{FF2B5EF4-FFF2-40B4-BE49-F238E27FC236}">
                <a16:creationId xmlns:a16="http://schemas.microsoft.com/office/drawing/2014/main" id="{D4B00FDD-FC4D-289A-AA00-106C056D2F7E}"/>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sp>
        <p:nvSpPr>
          <p:cNvPr id="5" name="Platshållare för text 2">
            <a:extLst>
              <a:ext uri="{FF2B5EF4-FFF2-40B4-BE49-F238E27FC236}">
                <a16:creationId xmlns:a16="http://schemas.microsoft.com/office/drawing/2014/main" id="{F13ECEFE-DCE4-81EF-60F5-B092AC32FFA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6" name="Rubrik 1">
            <a:extLst>
              <a:ext uri="{FF2B5EF4-FFF2-40B4-BE49-F238E27FC236}">
                <a16:creationId xmlns:a16="http://schemas.microsoft.com/office/drawing/2014/main" id="{75FE8AC3-206A-EE68-D48D-C54B06CA8BB9}"/>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FF077CE6-AEB6-8464-C607-C5EEDDB4D01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033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E204568-3E71-624C-B70D-14E2EC452654}"/>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EF68E750-68FD-77D0-D74B-B57293104D93}"/>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7" name="Bildobjekt 6">
            <a:extLst>
              <a:ext uri="{FF2B5EF4-FFF2-40B4-BE49-F238E27FC236}">
                <a16:creationId xmlns:a16="http://schemas.microsoft.com/office/drawing/2014/main" id="{59BA4662-25AE-966E-139B-1521763EE1C2}"/>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6C563651-5874-A49C-501D-9566EAF56EBB}"/>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2" name="Rubrik 1">
            <a:extLst>
              <a:ext uri="{FF2B5EF4-FFF2-40B4-BE49-F238E27FC236}">
                <a16:creationId xmlns:a16="http://schemas.microsoft.com/office/drawing/2014/main" id="{E8E82F1C-5FA6-F770-FCA5-BE050AC624D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9" name="Rak koppling 8">
            <a:extLst>
              <a:ext uri="{FF2B5EF4-FFF2-40B4-BE49-F238E27FC236}">
                <a16:creationId xmlns:a16="http://schemas.microsoft.com/office/drawing/2014/main" id="{7093D5B2-1E7B-FCE3-E9ED-9F802713C05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21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219BA8A-737E-7A40-BC15-66400703B672}"/>
              </a:ext>
            </a:extLst>
          </p:cNvPr>
          <p:cNvPicPr>
            <a:picLocks noChangeAspect="1"/>
          </p:cNvPicPr>
          <p:nvPr userDrawn="1"/>
        </p:nvPicPr>
        <p:blipFill>
          <a:blip r:embed="rId2"/>
          <a:src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3" name="Platshållare för text 17">
            <a:extLst>
              <a:ext uri="{FF2B5EF4-FFF2-40B4-BE49-F238E27FC236}">
                <a16:creationId xmlns:a16="http://schemas.microsoft.com/office/drawing/2014/main" id="{1391DF4A-FF35-ADEB-E895-69963EDE7BAD}"/>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Rubrik 1">
            <a:extLst>
              <a:ext uri="{FF2B5EF4-FFF2-40B4-BE49-F238E27FC236}">
                <a16:creationId xmlns:a16="http://schemas.microsoft.com/office/drawing/2014/main" id="{61B1C28E-8ED6-8F85-C1D8-E6CA38BC78C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FAEB988D-2396-68C7-1695-B446B326FC6F}"/>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33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4F3987CF-3DD3-286B-B1A4-7115DC0534DC}"/>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9E98BE06-4782-224D-365A-46FD554A798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7" name="Rubrik 1">
            <a:extLst>
              <a:ext uri="{FF2B5EF4-FFF2-40B4-BE49-F238E27FC236}">
                <a16:creationId xmlns:a16="http://schemas.microsoft.com/office/drawing/2014/main" id="{51D9F5FB-173C-7252-A5A8-1F5CEC346F6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F49F2F7C-B5D5-0F3F-25B5-8F2FA25C1CA7}"/>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02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9" cy="6857999"/>
          </a:xfrm>
          <a:prstGeom prst="rect">
            <a:avLst/>
          </a:prstGeom>
        </p:spPr>
      </p:pic>
      <p:sp>
        <p:nvSpPr>
          <p:cNvPr id="18" name="Platshållare för text 17">
            <a:extLst>
              <a:ext uri="{FF2B5EF4-FFF2-40B4-BE49-F238E27FC236}">
                <a16:creationId xmlns:a16="http://schemas.microsoft.com/office/drawing/2014/main" id="{2F7022C9-9C51-9AAE-6810-CAB96C81DB00}"/>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34373F92-E5E3-A968-0D1E-3A3C7C7AEBB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7D2595B0-39E5-5F40-B97F-1F86BA03E54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6" name="Rubrik 1">
            <a:extLst>
              <a:ext uri="{FF2B5EF4-FFF2-40B4-BE49-F238E27FC236}">
                <a16:creationId xmlns:a16="http://schemas.microsoft.com/office/drawing/2014/main" id="{972EE5C6-A783-C1E5-1A79-E9424E265FC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3E8B4A4B-86ED-B849-1EC0-94E903E1EB95}"/>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881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A705A57-FC75-428A-A2D0-216A038F2F05}"/>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Platshållare för text 17">
            <a:extLst>
              <a:ext uri="{FF2B5EF4-FFF2-40B4-BE49-F238E27FC236}">
                <a16:creationId xmlns:a16="http://schemas.microsoft.com/office/drawing/2014/main" id="{376A1CA8-1890-E2F0-1138-9BA6AE83018B}"/>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9A44ADC9-CC30-EB60-ACE8-AF4907B19BC8}"/>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364687A7-E2AF-072A-0FCD-B2B78E01D082}"/>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5" name="Rubrik 1">
            <a:extLst>
              <a:ext uri="{FF2B5EF4-FFF2-40B4-BE49-F238E27FC236}">
                <a16:creationId xmlns:a16="http://schemas.microsoft.com/office/drawing/2014/main" id="{C2011392-9854-F67A-3DE4-1C5D30EAEC13}"/>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2C9F301B-7BA2-FB38-B93E-03650E985C2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39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innehåll måltavla du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rcRect/>
          <a:stretch/>
        </p:blipFill>
        <p:spPr>
          <a:xfrm>
            <a:off x="11353800" y="310256"/>
            <a:ext cx="532356" cy="525617"/>
          </a:xfrm>
          <a:prstGeom prst="rect">
            <a:avLst/>
          </a:prstGeom>
        </p:spPr>
      </p:pic>
      <p:sp>
        <p:nvSpPr>
          <p:cNvPr id="4" name="Platshållare för innehåll 2">
            <a:extLst>
              <a:ext uri="{FF2B5EF4-FFF2-40B4-BE49-F238E27FC236}">
                <a16:creationId xmlns:a16="http://schemas.microsoft.com/office/drawing/2014/main" id="{1BDC9F7A-B7E4-9C19-4178-DFFB80237BE9}"/>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64FC3824-ED2E-D98F-AACA-F089EEC04A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012" y="0"/>
            <a:ext cx="4992000" cy="6857999"/>
          </a:xfrm>
          <a:prstGeom prst="rect">
            <a:avLst/>
          </a:prstGeom>
        </p:spPr>
      </p:pic>
      <p:cxnSp>
        <p:nvCxnSpPr>
          <p:cNvPr id="6" name="Rak koppling 5">
            <a:extLst>
              <a:ext uri="{FF2B5EF4-FFF2-40B4-BE49-F238E27FC236}">
                <a16:creationId xmlns:a16="http://schemas.microsoft.com/office/drawing/2014/main" id="{6D36B0E1-3403-745B-143F-4BC78B5317E6}"/>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62172"/>
      </p:ext>
    </p:extLst>
  </p:cSld>
  <p:clrMapOvr>
    <a:masterClrMapping/>
  </p:clrMapOvr>
  <p:extLst>
    <p:ext uri="{DCECCB84-F9BA-43D5-87BE-67443E8EF086}">
      <p15:sldGuideLst xmlns:p15="http://schemas.microsoft.com/office/powerpoint/2012/main">
        <p15:guide id="1" orient="horz" pos="2251">
          <p15:clr>
            <a:srgbClr val="FBAE40"/>
          </p15:clr>
        </p15:guide>
        <p15:guide id="2"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Rubriksida mål och fokus dunge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9"/>
          </a:xfrm>
          <a:prstGeom prst="rect">
            <a:avLst/>
          </a:prstGeom>
        </p:spPr>
      </p:pic>
      <p:sp>
        <p:nvSpPr>
          <p:cNvPr id="6" name="Platshållare för text 17">
            <a:extLst>
              <a:ext uri="{FF2B5EF4-FFF2-40B4-BE49-F238E27FC236}">
                <a16:creationId xmlns:a16="http://schemas.microsoft.com/office/drawing/2014/main" id="{6F03E6C8-6599-DC3C-4172-443B8CD59D52}"/>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5DE0331C-D460-19A4-EB47-2ECFEBE76F4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FC7BB658-6F33-6C0C-BC5F-708832AE611C}"/>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5" name="Rubrik 1">
            <a:extLst>
              <a:ext uri="{FF2B5EF4-FFF2-40B4-BE49-F238E27FC236}">
                <a16:creationId xmlns:a16="http://schemas.microsoft.com/office/drawing/2014/main" id="{8F6265A3-A49E-320F-AB81-C4C1E841367C}"/>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D327F65F-0D7A-256D-4672-D11286E1F148}"/>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120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Rubriksida mål och fokus hav bakgrund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8"/>
          </a:xfrm>
          <a:prstGeom prst="rect">
            <a:avLst/>
          </a:prstGeom>
        </p:spPr>
      </p:pic>
      <p:sp>
        <p:nvSpPr>
          <p:cNvPr id="6" name="Platshållare för text 17">
            <a:extLst>
              <a:ext uri="{FF2B5EF4-FFF2-40B4-BE49-F238E27FC236}">
                <a16:creationId xmlns:a16="http://schemas.microsoft.com/office/drawing/2014/main" id="{B6D79851-B9FE-EA22-CDBA-E24E95802EE3}"/>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E70CF3AE-14BD-C432-86DB-A330FA4C1F1B}"/>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8606A714-8D50-20F0-3EF9-0413F48EC425}"/>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5" name="Rubrik 1">
            <a:extLst>
              <a:ext uri="{FF2B5EF4-FFF2-40B4-BE49-F238E27FC236}">
                <a16:creationId xmlns:a16="http://schemas.microsoft.com/office/drawing/2014/main" id="{6219B8D1-8282-0448-C68D-CB19086EF4EF}"/>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33E7BFA1-80E0-BE77-D8B9-675966E2DC32}"/>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940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text 17">
            <a:extLst>
              <a:ext uri="{FF2B5EF4-FFF2-40B4-BE49-F238E27FC236}">
                <a16:creationId xmlns:a16="http://schemas.microsoft.com/office/drawing/2014/main" id="{8D9007C7-5967-EA4E-AB56-25E300772C18}"/>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sp>
        <p:nvSpPr>
          <p:cNvPr id="6" name="Platshållare för text 5">
            <a:extLst>
              <a:ext uri="{FF2B5EF4-FFF2-40B4-BE49-F238E27FC236}">
                <a16:creationId xmlns:a16="http://schemas.microsoft.com/office/drawing/2014/main" id="{BD4A02E4-9841-3229-0FFB-870F0006AED2}"/>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dirty="0">
                <a:latin typeface="Noto Serif" panose="02020600060500020200" pitchFamily="18" charset="0"/>
                <a:ea typeface="Noto Serif" panose="02020600060500020200" pitchFamily="18" charset="0"/>
                <a:cs typeface="Noto Serif" panose="02020600060500020200" pitchFamily="18" charset="0"/>
              </a:rPr>
              <a:t>2024-XX-XX</a:t>
            </a:r>
            <a:endParaRPr lang="sv-SE" dirty="0"/>
          </a:p>
        </p:txBody>
      </p:sp>
      <p:pic>
        <p:nvPicPr>
          <p:cNvPr id="2" name="Bildobjekt 1">
            <a:extLst>
              <a:ext uri="{FF2B5EF4-FFF2-40B4-BE49-F238E27FC236}">
                <a16:creationId xmlns:a16="http://schemas.microsoft.com/office/drawing/2014/main" id="{05BEB19C-8076-E447-3B55-15E464C3E8E3}"/>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3" name="Rubrik 1">
            <a:extLst>
              <a:ext uri="{FF2B5EF4-FFF2-40B4-BE49-F238E27FC236}">
                <a16:creationId xmlns:a16="http://schemas.microsoft.com/office/drawing/2014/main" id="{BA06092D-6CBB-891C-F6DE-732FA32AD18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F996E402-CBAC-DA2F-A374-9C2B698BAE49}"/>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051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6" name="Rak koppling 5">
            <a:extLst>
              <a:ext uri="{FF2B5EF4-FFF2-40B4-BE49-F238E27FC236}">
                <a16:creationId xmlns:a16="http://schemas.microsoft.com/office/drawing/2014/main" id="{4DB2D054-D6C4-B290-DD02-22E422C7FCB2}"/>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30"/>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spTree>
    <p:extLst>
      <p:ext uri="{BB962C8B-B14F-4D97-AF65-F5344CB8AC3E}">
        <p14:creationId xmlns:p14="http://schemas.microsoft.com/office/powerpoint/2010/main" val="2873141218"/>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6F83402F-3258-5AC8-567B-2F6B7162825A}"/>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BEF0281-8A30-FC30-9963-C03010386E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6D3D6026-A296-B058-555B-779BABF739F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17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CBB14336-94A7-D363-0A4D-C9ABBFAF2416}"/>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DE3F32F-C4D0-CFE0-6587-7744ABE8C1F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68852E75-9097-7746-27F3-3A4E6446705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863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Mellansida Egen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31BA07DA-DDBB-4369-8027-E86DBBE3C15E}"/>
              </a:ext>
            </a:extLst>
          </p:cNvPr>
          <p:cNvSpPr>
            <a:spLocks noGrp="1"/>
          </p:cNvSpPr>
          <p:nvPr>
            <p:ph type="pic" sz="quarter" idx="10" hasCustomPrompt="1"/>
          </p:nvPr>
        </p:nvSpPr>
        <p:spPr>
          <a:xfrm>
            <a:off x="7199313" y="0"/>
            <a:ext cx="4992687" cy="6858000"/>
          </a:xfrm>
        </p:spPr>
        <p:txBody>
          <a:bodyPr/>
          <a:lstStyle>
            <a:lvl1pPr marL="0" indent="0">
              <a:buNone/>
              <a:defRPr/>
            </a:lvl1pPr>
          </a:lstStyle>
          <a:p>
            <a:r>
              <a:rPr lang="sv-SE" dirty="0"/>
              <a:t>Infoga egen bild här</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9" name="Platshållare för innehåll 2">
            <a:extLst>
              <a:ext uri="{FF2B5EF4-FFF2-40B4-BE49-F238E27FC236}">
                <a16:creationId xmlns:a16="http://schemas.microsoft.com/office/drawing/2014/main" id="{1A958361-2B07-2E17-896C-4F1613060F2E}"/>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073720F8-7C02-CEEF-492B-EA60CF63FA40}"/>
              </a:ext>
            </a:extLst>
          </p:cNvPr>
          <p:cNvSpPr>
            <a:spLocks noGrp="1"/>
          </p:cNvSpPr>
          <p:nvPr>
            <p:ph type="title" hasCustomPrompt="1"/>
          </p:nvPr>
        </p:nvSpPr>
        <p:spPr>
          <a:xfrm>
            <a:off x="836163"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3" name="Rak koppling 2">
            <a:extLst>
              <a:ext uri="{FF2B5EF4-FFF2-40B4-BE49-F238E27FC236}">
                <a16:creationId xmlns:a16="http://schemas.microsoft.com/office/drawing/2014/main" id="{2352CA96-3574-20C2-75F3-5E696BFE04A7}"/>
              </a:ext>
            </a:extLst>
          </p:cNvPr>
          <p:cNvCxnSpPr>
            <a:cxnSpLocks/>
          </p:cNvCxnSpPr>
          <p:nvPr userDrawn="1"/>
        </p:nvCxnSpPr>
        <p:spPr>
          <a:xfrm>
            <a:off x="836163"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1B4DA47-60D2-02F0-BD31-C8D214E2DF35}"/>
              </a:ext>
            </a:extLst>
          </p:cNvPr>
          <p:cNvPicPr>
            <a:picLocks noChangeAspect="1"/>
          </p:cNvPicPr>
          <p:nvPr userDrawn="1"/>
        </p:nvPicPr>
        <p:blipFill>
          <a:blip r:embed="rId4"/>
          <a:srcRect/>
          <a:stretch/>
        </p:blipFill>
        <p:spPr>
          <a:xfrm>
            <a:off x="354240" y="310257"/>
            <a:ext cx="348248" cy="343840"/>
          </a:xfrm>
          <a:prstGeom prst="rect">
            <a:avLst/>
          </a:prstGeom>
        </p:spPr>
      </p:pic>
    </p:spTree>
    <p:extLst>
      <p:ext uri="{BB962C8B-B14F-4D97-AF65-F5344CB8AC3E}">
        <p14:creationId xmlns:p14="http://schemas.microsoft.com/office/powerpoint/2010/main" val="1583452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Rubriksida">
    <p:bg>
      <p:bgPr>
        <a:solidFill>
          <a:srgbClr val="DFDCD8"/>
        </a:solidFill>
        <a:effectLst/>
      </p:bgPr>
    </p:bg>
    <p:spTree>
      <p:nvGrpSpPr>
        <p:cNvPr id="1" name=""/>
        <p:cNvGrpSpPr/>
        <p:nvPr/>
      </p:nvGrpSpPr>
      <p:grpSpPr>
        <a:xfrm>
          <a:off x="0" y="0"/>
          <a:ext cx="0" cy="0"/>
          <a:chOff x="0" y="0"/>
          <a:chExt cx="0" cy="0"/>
        </a:xfrm>
      </p:grpSpPr>
      <p:sp>
        <p:nvSpPr>
          <p:cNvPr id="3" name="Platshållare för text 17">
            <a:extLst>
              <a:ext uri="{FF2B5EF4-FFF2-40B4-BE49-F238E27FC236}">
                <a16:creationId xmlns:a16="http://schemas.microsoft.com/office/drawing/2014/main" id="{2E38C886-4B40-2542-32E5-4776540AE954}"/>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sp>
        <p:nvSpPr>
          <p:cNvPr id="4" name="Platshållare för text 5">
            <a:extLst>
              <a:ext uri="{FF2B5EF4-FFF2-40B4-BE49-F238E27FC236}">
                <a16:creationId xmlns:a16="http://schemas.microsoft.com/office/drawing/2014/main" id="{31B48824-5CAD-8A12-19E7-9FEA65D2320D}"/>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dirty="0">
                <a:latin typeface="Noto Serif" panose="02020600060500020200" pitchFamily="18" charset="0"/>
                <a:ea typeface="Noto Serif" panose="02020600060500020200" pitchFamily="18" charset="0"/>
                <a:cs typeface="Noto Serif" panose="02020600060500020200" pitchFamily="18" charset="0"/>
              </a:rPr>
              <a:t>2024-XX-XX</a:t>
            </a:r>
            <a:endParaRPr lang="sv-SE" dirty="0"/>
          </a:p>
        </p:txBody>
      </p:sp>
      <p:pic>
        <p:nvPicPr>
          <p:cNvPr id="5" name="Bildobjekt 4">
            <a:extLst>
              <a:ext uri="{FF2B5EF4-FFF2-40B4-BE49-F238E27FC236}">
                <a16:creationId xmlns:a16="http://schemas.microsoft.com/office/drawing/2014/main" id="{300D55C3-1305-E9CC-C6FD-35EBB44D11B9}"/>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E823ED1E-3E10-8EAA-4E1C-83E035F170DE}"/>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5BB797BA-4A4A-2AC9-B5B0-5393626F789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66919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C0C6C370-3C54-C163-48B6-171B513056D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28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innehåll skog du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882F9DD-9AD3-FD08-DEA7-264071B56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1"/>
            <a:ext cx="4979988" cy="6857999"/>
          </a:xfrm>
          <a:prstGeom prst="rect">
            <a:avLst/>
          </a:prstGeom>
        </p:spPr>
      </p:pic>
      <p:sp>
        <p:nvSpPr>
          <p:cNvPr id="6" name="Platshållare för innehåll 2">
            <a:extLst>
              <a:ext uri="{FF2B5EF4-FFF2-40B4-BE49-F238E27FC236}">
                <a16:creationId xmlns:a16="http://schemas.microsoft.com/office/drawing/2014/main" id="{09F26110-E29F-30E5-C8E1-65CE5FC796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0E0A63B-5CA9-F1ED-E80C-F617CC8BCB6D}"/>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5" name="Rubrik 1">
            <a:extLst>
              <a:ext uri="{FF2B5EF4-FFF2-40B4-BE49-F238E27FC236}">
                <a16:creationId xmlns:a16="http://schemas.microsoft.com/office/drawing/2014/main" id="{0CE60CCB-DA38-415A-3315-37CEDCB65F50}"/>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cxnSp>
        <p:nvCxnSpPr>
          <p:cNvPr id="7" name="Rak koppling 6">
            <a:extLst>
              <a:ext uri="{FF2B5EF4-FFF2-40B4-BE49-F238E27FC236}">
                <a16:creationId xmlns:a16="http://schemas.microsoft.com/office/drawing/2014/main" id="{05818307-A689-8A53-004B-EFEB3C10E59E}"/>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21283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spTree>
    <p:extLst>
      <p:ext uri="{BB962C8B-B14F-4D97-AF65-F5344CB8AC3E}">
        <p14:creationId xmlns:p14="http://schemas.microsoft.com/office/powerpoint/2010/main" val="1912176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FFC3E393-BA9A-403E-5893-06BCE88F0FE8}"/>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A80664E-3EC5-D69A-C6AD-DD8CCCA127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1A132218-C25C-B3E6-8F20-EB086FAFD33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93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B0C65834-1C57-FD68-F5DE-7712ABC99C03}"/>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F979CBD-7F87-9D82-C857-FA52FBA6D335}"/>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6A555201-22EC-0381-8037-E01B46F5019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135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Rubrik och brödtext">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F7FEA62-FC6B-C61F-92DC-ABE6ADF03967}"/>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B5A44CE6-14E3-0966-86F9-35DC0CEE6AC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9BE0057D-C7F2-DD59-C007-8D36AFE70D6E}"/>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18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Rubriksid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A24936C8-8506-0737-AB42-CD7D16B3FA62}"/>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7691EA2-E55F-5EF4-CC8F-640BBDC4D7C2}"/>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4" name="Rak koppling 3">
            <a:extLst>
              <a:ext uri="{FF2B5EF4-FFF2-40B4-BE49-F238E27FC236}">
                <a16:creationId xmlns:a16="http://schemas.microsoft.com/office/drawing/2014/main" id="{A00DB146-C95C-5498-00F1-0ED78D16BBBC}"/>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025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0ABEC7CE-C44F-C594-BB92-E316C3ABEAE2}"/>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6" name="Rak koppling 5">
            <a:extLst>
              <a:ext uri="{FF2B5EF4-FFF2-40B4-BE49-F238E27FC236}">
                <a16:creationId xmlns:a16="http://schemas.microsoft.com/office/drawing/2014/main" id="{F9C09D7A-6B05-58F6-DB0F-FCB9C17FC56D}"/>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673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lav SKOG">
    <p:bg>
      <p:bgPr>
        <a:solidFill>
          <a:srgbClr val="DFDCD8"/>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C8B6A22-43F3-C887-C185-008B322FF050}"/>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6924870F-AC55-7DB0-CA30-6144D101C731}"/>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02D76BCA-5495-4187-F2A0-BB492163C68D}"/>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3FA592B-59C3-F7A0-89F7-F00FC00B4D41}"/>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8A82E475-C725-D4DA-FF2D-6930AF31245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6" name="Rak koppling 5">
            <a:extLst>
              <a:ext uri="{FF2B5EF4-FFF2-40B4-BE49-F238E27FC236}">
                <a16:creationId xmlns:a16="http://schemas.microsoft.com/office/drawing/2014/main" id="{BB0ED6B1-F893-10D3-CA4E-225BA8E1FF1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633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Rubriksida solid hav">
    <p:bg>
      <p:bgPr>
        <a:solidFill>
          <a:srgbClr val="1F6575"/>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6AE9CA64-2EBC-7D94-F52E-BC0D3BBDA2FC}"/>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A28C910A-7D4D-F28D-176C-B36DC580E2E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4" name="Rak koppling 3">
            <a:extLst>
              <a:ext uri="{FF2B5EF4-FFF2-40B4-BE49-F238E27FC236}">
                <a16:creationId xmlns:a16="http://schemas.microsoft.com/office/drawing/2014/main" id="{03FEC980-E2D8-9C25-82D1-585A55981CB6}"/>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9645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6" name="Rak koppling 5">
            <a:extLst>
              <a:ext uri="{FF2B5EF4-FFF2-40B4-BE49-F238E27FC236}">
                <a16:creationId xmlns:a16="http://schemas.microsoft.com/office/drawing/2014/main" id="{6459910B-5C6F-6E9C-5D6F-4F85903C1C9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000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spTree>
    <p:extLst>
      <p:ext uri="{BB962C8B-B14F-4D97-AF65-F5344CB8AC3E}">
        <p14:creationId xmlns:p14="http://schemas.microsoft.com/office/powerpoint/2010/main" val="634040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innehåll måltavla hav">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AD4792B-8E63-547A-848F-96D0BE6951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1" y="2"/>
            <a:ext cx="4979988" cy="6857998"/>
          </a:xfrm>
          <a:prstGeom prst="rect">
            <a:avLst/>
          </a:prstGeom>
        </p:spPr>
      </p:pic>
      <p:sp>
        <p:nvSpPr>
          <p:cNvPr id="6" name="Platshållare för innehåll 2">
            <a:extLst>
              <a:ext uri="{FF2B5EF4-FFF2-40B4-BE49-F238E27FC236}">
                <a16:creationId xmlns:a16="http://schemas.microsoft.com/office/drawing/2014/main" id="{E1E8DF24-26B0-EC24-17B1-A070CB6A7F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560C6C7D-A189-3820-64AC-2BFC8AFC94C6}"/>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8" name="Rubrik 1">
            <a:extLst>
              <a:ext uri="{FF2B5EF4-FFF2-40B4-BE49-F238E27FC236}">
                <a16:creationId xmlns:a16="http://schemas.microsoft.com/office/drawing/2014/main" id="{A92EBEDF-A0F5-5FA1-E9DD-A5DFD409B659}"/>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cxnSp>
        <p:nvCxnSpPr>
          <p:cNvPr id="9" name="Rak koppling 8">
            <a:extLst>
              <a:ext uri="{FF2B5EF4-FFF2-40B4-BE49-F238E27FC236}">
                <a16:creationId xmlns:a16="http://schemas.microsoft.com/office/drawing/2014/main" id="{4C6EA429-90BC-BDC3-D21D-5DA289E5D0DF}"/>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65269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5A5CE011-7404-7C80-776F-44239D147139}"/>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4B458CD0-D91B-AC7F-BD46-751F4494138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A7BD08F8-A9D1-8C7B-4FE2-0AA1D58FE186}"/>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7916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E58C9758-CBCD-8CE3-7D79-6B5B72230539}"/>
              </a:ext>
            </a:extLst>
          </p:cNvPr>
          <p:cNvSpPr>
            <a:spLocks noGrp="1"/>
          </p:cNvSpPr>
          <p:nvPr>
            <p:ph idx="11"/>
          </p:nvPr>
        </p:nvSpPr>
        <p:spPr>
          <a:xfrm>
            <a:off x="8113801"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03E38B64-13C1-336E-6DD5-E819811EE97D}"/>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27959E97-3013-1038-ABB3-111BBF6D99DA}"/>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D4A9C279-D2B1-9214-BB87-0812BC4939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49081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Rubriksida hav skog">
    <p:bg>
      <p:bgPr>
        <a:solidFill>
          <a:srgbClr val="1F657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C2206D35-A8CB-35C9-7815-A03753B3D83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CA037A73-1CE8-DDBC-BA98-7BD0A30BA87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4" name="Rak koppling 3">
            <a:extLst>
              <a:ext uri="{FF2B5EF4-FFF2-40B4-BE49-F238E27FC236}">
                <a16:creationId xmlns:a16="http://schemas.microsoft.com/office/drawing/2014/main" id="{34079269-6EEC-2B7A-6208-CF4CD9D54FA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5024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Rubrik och punktlista skog">
    <p:bg>
      <p:bgPr>
        <a:solidFill>
          <a:srgbClr val="1F657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051163-59B3-0F99-6A4A-2B7CD82F42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0E1BA701-C146-509E-E3A3-1F9AD3FCDB6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E461C212-1657-7A6B-9475-F643FF074B4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77364A71-E59C-07E2-FF15-619F1AE99B1C}"/>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51729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Rubrik och punktlista 2 kolumn SKOGhav">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48A9F85-4B7F-5F50-E14B-82A6FF422012}"/>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A39FB858-16FE-E394-A640-F1FD2912F76A}"/>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5FAEA834-42E3-A988-2A64-2ED99AB3782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7E515175-0428-F663-2D0B-DA75602693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3556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Rubriksida solid dunge">
    <p:bg>
      <p:bgPr>
        <a:solidFill>
          <a:srgbClr val="007B4F"/>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DE688C9D-2664-B11E-AFF0-7A1BEDF2A0C4}"/>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BDB05B07-F9B4-0913-F240-12A0CC68316A}"/>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4" name="Rak koppling 3">
            <a:extLst>
              <a:ext uri="{FF2B5EF4-FFF2-40B4-BE49-F238E27FC236}">
                <a16:creationId xmlns:a16="http://schemas.microsoft.com/office/drawing/2014/main" id="{235F6E99-B64C-83B0-1CFD-407220E4F50E}"/>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394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999B6046-24ED-6F13-CC50-9EDCD954507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26191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spTree>
    <p:extLst>
      <p:ext uri="{BB962C8B-B14F-4D97-AF65-F5344CB8AC3E}">
        <p14:creationId xmlns:p14="http://schemas.microsoft.com/office/powerpoint/2010/main" val="15457500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985D4AE-2700-E040-6CA5-2C406067AAEF}"/>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6" name="Rubrik 1">
            <a:extLst>
              <a:ext uri="{FF2B5EF4-FFF2-40B4-BE49-F238E27FC236}">
                <a16:creationId xmlns:a16="http://schemas.microsoft.com/office/drawing/2014/main" id="{916EBF8F-7918-1EDA-8053-27AF606E60C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5C24538D-7490-9DE6-E1C0-DE240E3ABC9A}"/>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20068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D4225149-943D-DE4C-2134-B866E453174A}"/>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B08B44BD-BFD4-4F54-E034-7FBAAF3F8867}"/>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7" name="Rubrik 1">
            <a:extLst>
              <a:ext uri="{FF2B5EF4-FFF2-40B4-BE49-F238E27FC236}">
                <a16:creationId xmlns:a16="http://schemas.microsoft.com/office/drawing/2014/main" id="{79D5D2CE-656D-61F2-7BB4-112EF0EBD13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55B6C1EF-392F-C331-445A-FD14B4238AE5}"/>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6812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innehåll skog hav">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B26A6CA-71FE-B687-792C-FFA5F78549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0"/>
            <a:ext cx="4979988" cy="6858000"/>
          </a:xfrm>
          <a:prstGeom prst="rect">
            <a:avLst/>
          </a:prstGeom>
        </p:spPr>
      </p:pic>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C86B4BFA-2D17-FB60-ED31-A98B566A83EE}"/>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3DF02CE9-38C4-1A4B-7F81-0F0A25CB700E}"/>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cxnSp>
        <p:nvCxnSpPr>
          <p:cNvPr id="7" name="Rak koppling 6">
            <a:extLst>
              <a:ext uri="{FF2B5EF4-FFF2-40B4-BE49-F238E27FC236}">
                <a16:creationId xmlns:a16="http://schemas.microsoft.com/office/drawing/2014/main" id="{119352B7-933E-3D9A-BC93-8C70466B5A18}"/>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1017"/>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Rubriksida skog dunge">
    <p:bg>
      <p:bgPr>
        <a:solidFill>
          <a:srgbClr val="007B4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0F882EC-709A-DA4A-7573-2FAAAEC22E4E}"/>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C48A0304-F40C-FF74-C973-4AFF1218F652}"/>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0A0A8785-0333-A6EF-E88A-B64333435FE8}"/>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5" name="Rak koppling 4">
            <a:extLst>
              <a:ext uri="{FF2B5EF4-FFF2-40B4-BE49-F238E27FC236}">
                <a16:creationId xmlns:a16="http://schemas.microsoft.com/office/drawing/2014/main" id="{F4F37D1E-DAE4-F2CD-38EA-B5A1AC5609B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9169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Rubrik och punktlista">
    <p:bg>
      <p:bgPr>
        <a:solidFill>
          <a:srgbClr val="007B4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E4C6A9-30C6-A357-0C50-F3FEDBC87DC1}"/>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C91F77F-A76A-F6ED-E551-B55D7287DFF5}"/>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DA7CD36E-E9B9-CFAB-EE50-B5EBE9C17147}"/>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6" name="Rak koppling 5">
            <a:extLst>
              <a:ext uri="{FF2B5EF4-FFF2-40B4-BE49-F238E27FC236}">
                <a16:creationId xmlns:a16="http://schemas.microsoft.com/office/drawing/2014/main" id="{714BC4F5-3038-9EF5-0B2C-93E902E009B3}"/>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3067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Rubrik och punktlista 2 kolumn SKOGdunge">
    <p:bg>
      <p:bgPr>
        <a:solidFill>
          <a:srgbClr val="007B4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09DC4A0-4993-02B8-54FE-FE25B2195039}"/>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EA2A80A-4E52-B36C-8149-DC418373D74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50F67437-0690-5CE4-C57E-8D7D6C1371D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8E640787-7C90-F658-9858-21C8CFF7BABD}"/>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1293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5" name="Platshållare för text 17">
            <a:extLst>
              <a:ext uri="{FF2B5EF4-FFF2-40B4-BE49-F238E27FC236}">
                <a16:creationId xmlns:a16="http://schemas.microsoft.com/office/drawing/2014/main" id="{48251019-C2A5-34A3-3B9B-70DC858E3888}"/>
              </a:ext>
            </a:extLst>
          </p:cNvPr>
          <p:cNvSpPr>
            <a:spLocks noGrp="1"/>
          </p:cNvSpPr>
          <p:nvPr>
            <p:ph type="body" sz="quarter" idx="10" hasCustomPrompt="1"/>
          </p:nvPr>
        </p:nvSpPr>
        <p:spPr>
          <a:xfrm>
            <a:off x="838199" y="4117068"/>
            <a:ext cx="8502181"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6" name="Bildobjekt 5">
            <a:extLst>
              <a:ext uri="{FF2B5EF4-FFF2-40B4-BE49-F238E27FC236}">
                <a16:creationId xmlns:a16="http://schemas.microsoft.com/office/drawing/2014/main" id="{73CC48DB-1A12-5ADD-E46D-0ADFE64FCE11}"/>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3" name="Rubrik 1">
            <a:extLst>
              <a:ext uri="{FF2B5EF4-FFF2-40B4-BE49-F238E27FC236}">
                <a16:creationId xmlns:a16="http://schemas.microsoft.com/office/drawing/2014/main" id="{BC98B54D-0F1D-D3FC-BE2D-16CBFBE6094B}"/>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31AB1D72-3646-384A-1F0F-FF768D09393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591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1_Rubrik och punktlista skog ljun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F64F3E-4C23-0498-7636-B623A353D8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2C30E3ED-B95A-B5D1-CAE5-1AE39D0998BB}"/>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D0EC2B74-0D98-1531-77E1-E2DF7FD056E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767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Rubriksida skog dunge">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97EDE0-48D4-51D7-2AB1-430B9AA9DD8F}"/>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Platshållare för text 17">
            <a:extLst>
              <a:ext uri="{FF2B5EF4-FFF2-40B4-BE49-F238E27FC236}">
                <a16:creationId xmlns:a16="http://schemas.microsoft.com/office/drawing/2014/main" id="{6AD6F827-DA12-383A-0312-558D51941FCC}"/>
              </a:ext>
            </a:extLst>
          </p:cNvPr>
          <p:cNvSpPr>
            <a:spLocks noGrp="1"/>
          </p:cNvSpPr>
          <p:nvPr>
            <p:ph type="body" sz="quarter" idx="10" hasCustomPrompt="1"/>
          </p:nvPr>
        </p:nvSpPr>
        <p:spPr>
          <a:xfrm>
            <a:off x="838199" y="4117068"/>
            <a:ext cx="853286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5" name="Bildobjekt 4">
            <a:extLst>
              <a:ext uri="{FF2B5EF4-FFF2-40B4-BE49-F238E27FC236}">
                <a16:creationId xmlns:a16="http://schemas.microsoft.com/office/drawing/2014/main" id="{4DF68FD2-32DB-EC31-8544-C55A521B0D66}"/>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57C9F481-34F9-C681-141B-6EB06A90DBC9}"/>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8" name="Rak koppling 7">
            <a:extLst>
              <a:ext uri="{FF2B5EF4-FFF2-40B4-BE49-F238E27FC236}">
                <a16:creationId xmlns:a16="http://schemas.microsoft.com/office/drawing/2014/main" id="{1B6E7476-2C17-9214-E7E9-7AD8DAF86F15}"/>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45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Rubrik och text skog grön">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D2CDD1A-7E21-8AFD-A1BF-C28319AC3226}"/>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Rubrik 1">
            <a:extLst>
              <a:ext uri="{FF2B5EF4-FFF2-40B4-BE49-F238E27FC236}">
                <a16:creationId xmlns:a16="http://schemas.microsoft.com/office/drawing/2014/main" id="{414BA7AB-C86C-4934-53BC-C97645C6FCD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pic>
        <p:nvPicPr>
          <p:cNvPr id="2" name="Bildobjekt 1">
            <a:extLst>
              <a:ext uri="{FF2B5EF4-FFF2-40B4-BE49-F238E27FC236}">
                <a16:creationId xmlns:a16="http://schemas.microsoft.com/office/drawing/2014/main" id="{EEC04E04-AF0A-B6E1-5B8D-76C0137FAD02}"/>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C68DBA6E-A0AB-507A-15D0-968AA88BEF70}"/>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47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Rubriksida skog hav">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71A51A6-0CC7-4C24-B019-85A592794107}"/>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3" name="Platshållare för text 17">
            <a:extLst>
              <a:ext uri="{FF2B5EF4-FFF2-40B4-BE49-F238E27FC236}">
                <a16:creationId xmlns:a16="http://schemas.microsoft.com/office/drawing/2014/main" id="{4ED27F50-7431-CAB8-E5BA-7F526D90E13F}"/>
              </a:ext>
            </a:extLst>
          </p:cNvPr>
          <p:cNvSpPr>
            <a:spLocks noGrp="1"/>
          </p:cNvSpPr>
          <p:nvPr>
            <p:ph type="body" sz="quarter" idx="10" hasCustomPrompt="1"/>
          </p:nvPr>
        </p:nvSpPr>
        <p:spPr>
          <a:xfrm>
            <a:off x="838199" y="4117068"/>
            <a:ext cx="853286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4" name="Bildobjekt 3">
            <a:extLst>
              <a:ext uri="{FF2B5EF4-FFF2-40B4-BE49-F238E27FC236}">
                <a16:creationId xmlns:a16="http://schemas.microsoft.com/office/drawing/2014/main" id="{B5AECCAA-F44E-1E66-76F7-70AC2A45C212}"/>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5" name="Rubrik 1">
            <a:extLst>
              <a:ext uri="{FF2B5EF4-FFF2-40B4-BE49-F238E27FC236}">
                <a16:creationId xmlns:a16="http://schemas.microsoft.com/office/drawing/2014/main" id="{8F56B185-37E0-8DD3-25BF-D8807A73167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6" name="Rak koppling 5">
            <a:extLst>
              <a:ext uri="{FF2B5EF4-FFF2-40B4-BE49-F238E27FC236}">
                <a16:creationId xmlns:a16="http://schemas.microsoft.com/office/drawing/2014/main" id="{A7B3561D-7D5A-017E-14C7-4A8431BA3C14}"/>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90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5_Rubrik och punktlista skog 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0E7C8AF-0E2A-4F8D-6048-E4305DD764B2}"/>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814D60BB-671D-6BD8-7EF1-A64DA0670AC0}"/>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3370C480-E33D-7C2D-C5D0-1B35DA2E1EFF}"/>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5EC82B53-C15E-CA3E-6C7B-9B9F82EA4F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62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Rubrik och punktlista dunge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3880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 innehåll egen bild">
    <p:spTree>
      <p:nvGrpSpPr>
        <p:cNvPr id="1" name=""/>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4992687" cy="6858000"/>
          </a:xfrm>
        </p:spPr>
        <p:txBody>
          <a:bodyPr/>
          <a:lstStyle>
            <a:lvl1pPr marL="0" indent="0" algn="ctr">
              <a:buNone/>
              <a:defRPr/>
            </a:lvl1pPr>
          </a:lstStyle>
          <a:p>
            <a:r>
              <a:rPr lang="sv-SE" dirty="0"/>
              <a:t>Infoga egen bild här</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789C6D1A-2949-5AEC-053A-C50392228BD7}"/>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cxnSp>
        <p:nvCxnSpPr>
          <p:cNvPr id="7" name="Rak koppling 6">
            <a:extLst>
              <a:ext uri="{FF2B5EF4-FFF2-40B4-BE49-F238E27FC236}">
                <a16:creationId xmlns:a16="http://schemas.microsoft.com/office/drawing/2014/main" id="{F56FA898-65D4-4AF9-AF57-480F0FA0C84A}"/>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688791"/>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25720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Rubrik och punktlista dunge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41033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204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Rubrik och punktlista hav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9894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Rubrik och punktlista hav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76469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Rubrik och punktlista hav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2158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Rubrik och punktlista hav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1"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887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C977BD84-3E36-316C-A7A6-4F2C01802380}"/>
              </a:ext>
            </a:extLst>
          </p:cNvPr>
          <p:cNvPicPr>
            <a:picLocks noChangeAspect="1"/>
          </p:cNvPicPr>
          <p:nvPr userDrawn="1"/>
        </p:nvPicPr>
        <p:blipFill>
          <a:blip r:embed="rId3"/>
          <a:srcRect/>
          <a:stretch/>
        </p:blipFill>
        <p:spPr>
          <a:xfrm>
            <a:off x="11353800" y="310256"/>
            <a:ext cx="532353" cy="525615"/>
          </a:xfrm>
          <a:prstGeom prst="rect">
            <a:avLst/>
          </a:prstGeom>
        </p:spPr>
      </p:pic>
      <p:sp>
        <p:nvSpPr>
          <p:cNvPr id="7" name="Platshållare för innehåll 2">
            <a:extLst>
              <a:ext uri="{FF2B5EF4-FFF2-40B4-BE49-F238E27FC236}">
                <a16:creationId xmlns:a16="http://schemas.microsoft.com/office/drawing/2014/main" id="{2472ED17-BE7E-82B4-77D6-8C7136BCE544}"/>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4"/>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4"/>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A870F383-D937-FD02-8B57-05A08548677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3" name="Rak koppling 2">
            <a:extLst>
              <a:ext uri="{FF2B5EF4-FFF2-40B4-BE49-F238E27FC236}">
                <a16:creationId xmlns:a16="http://schemas.microsoft.com/office/drawing/2014/main" id="{9CCEB4D3-0C75-B6DA-4843-485511CC5434}"/>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650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DF1EDB6-22D6-BC83-3215-01C3A69B573D}"/>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3B859E2-9F61-05DA-CEA4-C69159A963A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693682CD-1F4B-CB67-FF72-E4FF846C235A}"/>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843780" y="4181900"/>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3" name="Bildobjekt 2">
            <a:extLst>
              <a:ext uri="{FF2B5EF4-FFF2-40B4-BE49-F238E27FC236}">
                <a16:creationId xmlns:a16="http://schemas.microsoft.com/office/drawing/2014/main" id="{999EC442-BD3A-9F4D-E47C-36234405B53B}"/>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2" name="Rubrik 1">
            <a:extLst>
              <a:ext uri="{FF2B5EF4-FFF2-40B4-BE49-F238E27FC236}">
                <a16:creationId xmlns:a16="http://schemas.microsoft.com/office/drawing/2014/main" id="{EBB78B60-38D2-EFF0-4CA4-C4779548D36D}"/>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4" name="Rak koppling 3">
            <a:extLst>
              <a:ext uri="{FF2B5EF4-FFF2-40B4-BE49-F238E27FC236}">
                <a16:creationId xmlns:a16="http://schemas.microsoft.com/office/drawing/2014/main" id="{9E97673D-D975-82AE-0700-1F77350E6FDB}"/>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51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 innehåll egen bild">
    <p:spTree>
      <p:nvGrpSpPr>
        <p:cNvPr id="1" name=""/>
        <p:cNvGrpSpPr/>
        <p:nvPr/>
      </p:nvGrpSpPr>
      <p:grpSpPr>
        <a:xfrm>
          <a:off x="0" y="0"/>
          <a:ext cx="0" cy="0"/>
          <a:chOff x="0" y="0"/>
          <a:chExt cx="0" cy="0"/>
        </a:xfrm>
      </p:grpSpPr>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sv-SE" dirty="0"/>
              <a:t>Infoga bakgrundsbild här</a:t>
            </a:r>
          </a:p>
        </p:txBody>
      </p:sp>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847916" y="1825625"/>
            <a:ext cx="10775997"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3" name="Rubrik 1">
            <a:extLst>
              <a:ext uri="{FF2B5EF4-FFF2-40B4-BE49-F238E27FC236}">
                <a16:creationId xmlns:a16="http://schemas.microsoft.com/office/drawing/2014/main" id="{789C6D1A-2949-5AEC-053A-C50392228BD7}"/>
              </a:ext>
            </a:extLst>
          </p:cNvPr>
          <p:cNvSpPr>
            <a:spLocks noGrp="1"/>
          </p:cNvSpPr>
          <p:nvPr>
            <p:ph type="title"/>
          </p:nvPr>
        </p:nvSpPr>
        <p:spPr>
          <a:xfrm>
            <a:off x="847916" y="795403"/>
            <a:ext cx="10370362"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Tree>
    <p:extLst>
      <p:ext uri="{BB962C8B-B14F-4D97-AF65-F5344CB8AC3E}">
        <p14:creationId xmlns:p14="http://schemas.microsoft.com/office/powerpoint/2010/main" val="3729249931"/>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hasCustomPrompt="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dirty="0"/>
              <a:t>Klicka här för att skriva text</a:t>
            </a:r>
          </a:p>
          <a:p>
            <a:pPr lvl="1"/>
            <a:r>
              <a:rPr lang="sv-SE" dirty="0"/>
              <a:t>Nivå två</a:t>
            </a:r>
          </a:p>
        </p:txBody>
      </p:sp>
      <p:pic>
        <p:nvPicPr>
          <p:cNvPr id="7" name="Bildobjekt 6">
            <a:extLst>
              <a:ext uri="{FF2B5EF4-FFF2-40B4-BE49-F238E27FC236}">
                <a16:creationId xmlns:a16="http://schemas.microsoft.com/office/drawing/2014/main" id="{678E8D31-6FFF-9A57-BF37-1ED2279C0B58}"/>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4C635C1-4AC5-B554-B7CB-F2D441ED057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cxnSp>
        <p:nvCxnSpPr>
          <p:cNvPr id="8" name="Rak koppling 7">
            <a:extLst>
              <a:ext uri="{FF2B5EF4-FFF2-40B4-BE49-F238E27FC236}">
                <a16:creationId xmlns:a16="http://schemas.microsoft.com/office/drawing/2014/main" id="{72BB1C32-684A-E7F0-5CDC-DCCB73F55903}"/>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726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5B3671-A5BB-C92A-C73F-68063F4B9F3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0" name="Rubrik 1">
            <a:extLst>
              <a:ext uri="{FF2B5EF4-FFF2-40B4-BE49-F238E27FC236}">
                <a16:creationId xmlns:a16="http://schemas.microsoft.com/office/drawing/2014/main" id="{4C663960-E6A0-9150-EF31-9E282BFE3A11}"/>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sp>
        <p:nvSpPr>
          <p:cNvPr id="11" name="Platshållare för text 17">
            <a:extLst>
              <a:ext uri="{FF2B5EF4-FFF2-40B4-BE49-F238E27FC236}">
                <a16:creationId xmlns:a16="http://schemas.microsoft.com/office/drawing/2014/main" id="{03177572-F12C-A770-3655-08E8044E46D8}"/>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ED1D06F7-EC25-7F38-914C-1E4706E4ACFF}"/>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E2E8EA13-CA23-A80B-F79E-594A7BFE1503}"/>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cxnSp>
        <p:nvCxnSpPr>
          <p:cNvPr id="6" name="Rak koppling 5">
            <a:extLst>
              <a:ext uri="{FF2B5EF4-FFF2-40B4-BE49-F238E27FC236}">
                <a16:creationId xmlns:a16="http://schemas.microsoft.com/office/drawing/2014/main" id="{B865DF84-B465-F681-10EE-BF4DED29490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125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rotWithShape="1">
          <a:blip r:embed="rId2" cstate="screen">
            <a:extLst>
              <a:ext uri="{BEBA8EAE-BF5A-486C-A8C5-ECC9F3942E4B}">
                <a14:imgProps xmlns:a14="http://schemas.microsoft.com/office/drawing/2010/main">
                  <a14:imgLayer r:embed="rId3">
                    <a14:imgEffect>
                      <a14:sharpenSoften amount="10000"/>
                    </a14:imgEffect>
                    <a14:imgEffect>
                      <a14:colorTemperature colorTemp="590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BEAC50C6-D276-D0D3-AF5A-3B8B58722F35}"/>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dirty="0"/>
              <a:t>Klicka här för att skriva en underrubrik</a:t>
            </a:r>
          </a:p>
        </p:txBody>
      </p:sp>
      <p:pic>
        <p:nvPicPr>
          <p:cNvPr id="2" name="Bildobjekt 1">
            <a:extLst>
              <a:ext uri="{FF2B5EF4-FFF2-40B4-BE49-F238E27FC236}">
                <a16:creationId xmlns:a16="http://schemas.microsoft.com/office/drawing/2014/main" id="{AF12C3DD-6ED7-8426-E5E4-5C7C9332E957}"/>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D1F7B09D-905B-8475-5568-C65D5ACD5CF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dirty="0"/>
              <a:t>2024-XX-XX</a:t>
            </a:r>
          </a:p>
        </p:txBody>
      </p:sp>
      <p:sp>
        <p:nvSpPr>
          <p:cNvPr id="6" name="Rubrik 1">
            <a:extLst>
              <a:ext uri="{FF2B5EF4-FFF2-40B4-BE49-F238E27FC236}">
                <a16:creationId xmlns:a16="http://schemas.microsoft.com/office/drawing/2014/main" id="{816FB3ED-7345-FB3E-2BAF-D26B2A628C9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cxnSp>
        <p:nvCxnSpPr>
          <p:cNvPr id="7" name="Rak koppling 6">
            <a:extLst>
              <a:ext uri="{FF2B5EF4-FFF2-40B4-BE49-F238E27FC236}">
                <a16:creationId xmlns:a16="http://schemas.microsoft.com/office/drawing/2014/main" id="{EE58499C-1C03-0912-BC93-E33740959A99}"/>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152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37D77F-9B0E-A448-B81E-B6100637E94F}" type="datetimeFigureOut">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2024-06-24</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58DE52-BC3F-934E-9E28-15BE3F642BA6}" type="slidenum">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Tree>
    <p:extLst>
      <p:ext uri="{BB962C8B-B14F-4D97-AF65-F5344CB8AC3E}">
        <p14:creationId xmlns:p14="http://schemas.microsoft.com/office/powerpoint/2010/main" val="2326304888"/>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86" r:id="rId7"/>
    <p:sldLayoutId id="2147483803" r:id="rId8"/>
    <p:sldLayoutId id="2147483804" r:id="rId9"/>
    <p:sldLayoutId id="2147483805" r:id="rId10"/>
    <p:sldLayoutId id="2147483806" r:id="rId11"/>
    <p:sldLayoutId id="2147483809" r:id="rId12"/>
    <p:sldLayoutId id="2147483810" r:id="rId13"/>
    <p:sldLayoutId id="2147483811" r:id="rId14"/>
    <p:sldLayoutId id="2147483812" r:id="rId15"/>
    <p:sldLayoutId id="2147483814" r:id="rId16"/>
    <p:sldLayoutId id="2147483816" r:id="rId17"/>
    <p:sldLayoutId id="2147483817" r:id="rId18"/>
    <p:sldLayoutId id="2147483818" r:id="rId19"/>
    <p:sldLayoutId id="2147483819" r:id="rId20"/>
    <p:sldLayoutId id="2147483820" r:id="rId21"/>
    <p:sldLayoutId id="2147483821" r:id="rId22"/>
    <p:sldLayoutId id="2147483822" r:id="rId23"/>
    <p:sldLayoutId id="2147483887" r:id="rId24"/>
    <p:sldLayoutId id="2147483823" r:id="rId25"/>
    <p:sldLayoutId id="2147483824" r:id="rId26"/>
    <p:sldLayoutId id="2147483874" r:id="rId27"/>
    <p:sldLayoutId id="2147483825" r:id="rId28"/>
    <p:sldLayoutId id="2147483826" r:id="rId29"/>
    <p:sldLayoutId id="2147483883" r:id="rId30"/>
    <p:sldLayoutId id="2147483827" r:id="rId31"/>
    <p:sldLayoutId id="2147483828" r:id="rId32"/>
    <p:sldLayoutId id="2147483829" r:id="rId33"/>
    <p:sldLayoutId id="2147483830" r:id="rId34"/>
    <p:sldLayoutId id="2147483831" r:id="rId35"/>
    <p:sldLayoutId id="2147483832" r:id="rId36"/>
    <p:sldLayoutId id="2147483834" r:id="rId37"/>
    <p:sldLayoutId id="2147483835" r:id="rId38"/>
    <p:sldLayoutId id="2147483884" r:id="rId39"/>
    <p:sldLayoutId id="2147483836" r:id="rId40"/>
    <p:sldLayoutId id="2147483837" r:id="rId41"/>
    <p:sldLayoutId id="2147483838" r:id="rId42"/>
    <p:sldLayoutId id="2147483839" r:id="rId43"/>
    <p:sldLayoutId id="2147483840" r:id="rId44"/>
    <p:sldLayoutId id="2147483842" r:id="rId45"/>
    <p:sldLayoutId id="2147483843" r:id="rId46"/>
    <p:sldLayoutId id="2147483885" r:id="rId47"/>
    <p:sldLayoutId id="2147483844" r:id="rId48"/>
    <p:sldLayoutId id="2147483845" r:id="rId49"/>
    <p:sldLayoutId id="2147483846" r:id="rId50"/>
    <p:sldLayoutId id="2147483847" r:id="rId51"/>
    <p:sldLayoutId id="2147483848" r:id="rId52"/>
    <p:sldLayoutId id="2147483850" r:id="rId53"/>
    <p:sldLayoutId id="2147483852" r:id="rId54"/>
    <p:sldLayoutId id="2147483857" r:id="rId55"/>
    <p:sldLayoutId id="2147483858" r:id="rId56"/>
    <p:sldLayoutId id="2147483861" r:id="rId57"/>
    <p:sldLayoutId id="2147483862" r:id="rId58"/>
    <p:sldLayoutId id="2147483865" r:id="rId59"/>
    <p:sldLayoutId id="2147483866" r:id="rId60"/>
    <p:sldLayoutId id="2147483881" r:id="rId61"/>
    <p:sldLayoutId id="2147483882" r:id="rId62"/>
    <p:sldLayoutId id="2147483867" r:id="rId63"/>
    <p:sldLayoutId id="2147483868" r:id="rId64"/>
    <p:sldLayoutId id="2147483879" r:id="rId65"/>
    <p:sldLayoutId id="2147483880" r:id="rId66"/>
    <p:sldLayoutId id="2147483875" r:id="rId67"/>
    <p:sldLayoutId id="2147483876" r:id="rId68"/>
    <p:sldLayoutId id="2147483877" r:id="rId69"/>
    <p:sldLayoutId id="2147483878" r:id="rId70"/>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7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72"/>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72"/>
        </a:buBlip>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72"/>
        </a:buBlip>
        <a:defRPr sz="11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E1A0AA4-A42D-A9FD-31A7-D83078D97497}"/>
              </a:ext>
            </a:extLst>
          </p:cNvPr>
          <p:cNvPicPr>
            <a:picLocks noChangeAspect="1"/>
          </p:cNvPicPr>
          <p:nvPr/>
        </p:nvPicPr>
        <p:blipFill>
          <a:blip r:embed="rId2"/>
          <a:stretch>
            <a:fillRect/>
          </a:stretch>
        </p:blipFill>
        <p:spPr>
          <a:xfrm>
            <a:off x="2979931" y="37626"/>
            <a:ext cx="6363588" cy="6782747"/>
          </a:xfrm>
          <a:prstGeom prst="rect">
            <a:avLst/>
          </a:prstGeom>
        </p:spPr>
      </p:pic>
      <p:pic>
        <p:nvPicPr>
          <p:cNvPr id="8" name="Bildobjekt 7">
            <a:extLst>
              <a:ext uri="{FF2B5EF4-FFF2-40B4-BE49-F238E27FC236}">
                <a16:creationId xmlns:a16="http://schemas.microsoft.com/office/drawing/2014/main" id="{066FA5DE-FF4A-5350-7A6A-D6D4D2164CCE}"/>
              </a:ext>
            </a:extLst>
          </p:cNvPr>
          <p:cNvPicPr>
            <a:picLocks noChangeAspect="1"/>
          </p:cNvPicPr>
          <p:nvPr/>
        </p:nvPicPr>
        <p:blipFill>
          <a:blip r:embed="rId3"/>
          <a:stretch>
            <a:fillRect/>
          </a:stretch>
        </p:blipFill>
        <p:spPr>
          <a:xfrm>
            <a:off x="2214021" y="2599980"/>
            <a:ext cx="7763958" cy="342948"/>
          </a:xfrm>
          <a:prstGeom prst="rect">
            <a:avLst/>
          </a:prstGeom>
        </p:spPr>
      </p:pic>
      <p:pic>
        <p:nvPicPr>
          <p:cNvPr id="10" name="Bildobjekt 9">
            <a:extLst>
              <a:ext uri="{FF2B5EF4-FFF2-40B4-BE49-F238E27FC236}">
                <a16:creationId xmlns:a16="http://schemas.microsoft.com/office/drawing/2014/main" id="{B5656867-7067-A906-872F-C416221E9982}"/>
              </a:ext>
            </a:extLst>
          </p:cNvPr>
          <p:cNvPicPr>
            <a:picLocks noChangeAspect="1"/>
          </p:cNvPicPr>
          <p:nvPr/>
        </p:nvPicPr>
        <p:blipFill>
          <a:blip r:embed="rId4"/>
          <a:stretch>
            <a:fillRect/>
          </a:stretch>
        </p:blipFill>
        <p:spPr>
          <a:xfrm>
            <a:off x="3770616" y="1852312"/>
            <a:ext cx="5386913" cy="3543795"/>
          </a:xfrm>
          <a:prstGeom prst="rect">
            <a:avLst/>
          </a:prstGeom>
        </p:spPr>
      </p:pic>
      <p:pic>
        <p:nvPicPr>
          <p:cNvPr id="12" name="Bildobjekt 11">
            <a:extLst>
              <a:ext uri="{FF2B5EF4-FFF2-40B4-BE49-F238E27FC236}">
                <a16:creationId xmlns:a16="http://schemas.microsoft.com/office/drawing/2014/main" id="{FED80EEA-12B8-9A78-EEFD-DD570B1968E3}"/>
              </a:ext>
            </a:extLst>
          </p:cNvPr>
          <p:cNvPicPr>
            <a:picLocks noChangeAspect="1"/>
          </p:cNvPicPr>
          <p:nvPr/>
        </p:nvPicPr>
        <p:blipFill>
          <a:blip r:embed="rId5"/>
          <a:stretch>
            <a:fillRect/>
          </a:stretch>
        </p:blipFill>
        <p:spPr>
          <a:xfrm>
            <a:off x="2979931" y="4367228"/>
            <a:ext cx="790685" cy="514422"/>
          </a:xfrm>
          <a:prstGeom prst="rect">
            <a:avLst/>
          </a:prstGeom>
        </p:spPr>
      </p:pic>
      <p:pic>
        <p:nvPicPr>
          <p:cNvPr id="14" name="Bildobjekt 13">
            <a:extLst>
              <a:ext uri="{FF2B5EF4-FFF2-40B4-BE49-F238E27FC236}">
                <a16:creationId xmlns:a16="http://schemas.microsoft.com/office/drawing/2014/main" id="{5CAD8F27-4706-2D7F-0346-DB50485015A9}"/>
              </a:ext>
            </a:extLst>
          </p:cNvPr>
          <p:cNvPicPr>
            <a:picLocks noChangeAspect="1"/>
          </p:cNvPicPr>
          <p:nvPr/>
        </p:nvPicPr>
        <p:blipFill>
          <a:blip r:embed="rId6"/>
          <a:stretch>
            <a:fillRect/>
          </a:stretch>
        </p:blipFill>
        <p:spPr>
          <a:xfrm>
            <a:off x="3503489" y="5396107"/>
            <a:ext cx="5178174" cy="1424266"/>
          </a:xfrm>
          <a:prstGeom prst="rect">
            <a:avLst/>
          </a:prstGeom>
        </p:spPr>
      </p:pic>
      <p:sp>
        <p:nvSpPr>
          <p:cNvPr id="15" name="textruta 14">
            <a:extLst>
              <a:ext uri="{FF2B5EF4-FFF2-40B4-BE49-F238E27FC236}">
                <a16:creationId xmlns:a16="http://schemas.microsoft.com/office/drawing/2014/main" id="{D2A7B3C0-B3ED-7EE6-9D57-EFA2681F53CA}"/>
              </a:ext>
            </a:extLst>
          </p:cNvPr>
          <p:cNvSpPr txBox="1"/>
          <p:nvPr/>
        </p:nvSpPr>
        <p:spPr>
          <a:xfrm>
            <a:off x="3770616" y="-34633"/>
            <a:ext cx="3425938" cy="369332"/>
          </a:xfrm>
          <a:prstGeom prst="rect">
            <a:avLst/>
          </a:prstGeom>
          <a:noFill/>
        </p:spPr>
        <p:txBody>
          <a:bodyPr wrap="none" rtlCol="0">
            <a:spAutoFit/>
          </a:bodyPr>
          <a:lstStyle/>
          <a:p>
            <a:r>
              <a:rPr lang="sv-SE" dirty="0">
                <a:highlight>
                  <a:srgbClr val="FFFF00"/>
                </a:highlight>
              </a:rPr>
              <a:t>Omstart av leveransavisering</a:t>
            </a:r>
          </a:p>
        </p:txBody>
      </p:sp>
    </p:spTree>
    <p:extLst>
      <p:ext uri="{BB962C8B-B14F-4D97-AF65-F5344CB8AC3E}">
        <p14:creationId xmlns:p14="http://schemas.microsoft.com/office/powerpoint/2010/main" val="3262946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BA2778C1-13FF-C2B0-6963-400BF765B7FF}"/>
              </a:ext>
            </a:extLst>
          </p:cNvPr>
          <p:cNvSpPr>
            <a:spLocks noGrp="1"/>
          </p:cNvSpPr>
          <p:nvPr>
            <p:ph type="pic" sz="quarter" idx="10"/>
          </p:nvPr>
        </p:nvSpPr>
        <p:spPr/>
        <p:txBody>
          <a:bodyPr/>
          <a:lstStyle/>
          <a:p>
            <a:endParaRPr lang="sv-SE"/>
          </a:p>
        </p:txBody>
      </p:sp>
      <p:sp>
        <p:nvSpPr>
          <p:cNvPr id="3" name="Platshållare för innehåll 2">
            <a:extLst>
              <a:ext uri="{FF2B5EF4-FFF2-40B4-BE49-F238E27FC236}">
                <a16:creationId xmlns:a16="http://schemas.microsoft.com/office/drawing/2014/main" id="{B2703CAC-29F1-3C67-6869-89A4BF5A0603}"/>
              </a:ext>
            </a:extLst>
          </p:cNvPr>
          <p:cNvSpPr>
            <a:spLocks noGrp="1"/>
          </p:cNvSpPr>
          <p:nvPr>
            <p:ph idx="1"/>
          </p:nvPr>
        </p:nvSpPr>
        <p:spPr/>
        <p:txBody>
          <a:bodyPr/>
          <a:lstStyle/>
          <a:p>
            <a:endParaRPr lang="sv-SE" dirty="0"/>
          </a:p>
        </p:txBody>
      </p:sp>
      <p:sp>
        <p:nvSpPr>
          <p:cNvPr id="4" name="Rubrik 3">
            <a:extLst>
              <a:ext uri="{FF2B5EF4-FFF2-40B4-BE49-F238E27FC236}">
                <a16:creationId xmlns:a16="http://schemas.microsoft.com/office/drawing/2014/main" id="{F33FD2E8-E9DF-6876-5915-2EF5CCAC91E4}"/>
              </a:ext>
            </a:extLst>
          </p:cNvPr>
          <p:cNvSpPr>
            <a:spLocks noGrp="1"/>
          </p:cNvSpPr>
          <p:nvPr>
            <p:ph type="title"/>
          </p:nvPr>
        </p:nvSpPr>
        <p:spPr/>
        <p:txBody>
          <a:bodyPr/>
          <a:lstStyle/>
          <a:p>
            <a:r>
              <a:rPr lang="sv-SE" dirty="0">
                <a:highlight>
                  <a:srgbClr val="FF0000"/>
                </a:highlight>
              </a:rPr>
              <a:t>Digitala kedjan</a:t>
            </a:r>
          </a:p>
        </p:txBody>
      </p:sp>
    </p:spTree>
    <p:extLst>
      <p:ext uri="{BB962C8B-B14F-4D97-AF65-F5344CB8AC3E}">
        <p14:creationId xmlns:p14="http://schemas.microsoft.com/office/powerpoint/2010/main" val="123421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C9958C98-B0B0-3D4D-B596-810E08C6DFB4}"/>
              </a:ext>
            </a:extLst>
          </p:cNvPr>
          <p:cNvPicPr>
            <a:picLocks noGrp="1" noChangeAspect="1"/>
          </p:cNvPicPr>
          <p:nvPr>
            <p:ph idx="1"/>
          </p:nvPr>
        </p:nvPicPr>
        <p:blipFill>
          <a:blip r:embed="rId2"/>
          <a:stretch>
            <a:fillRect/>
          </a:stretch>
        </p:blipFill>
        <p:spPr>
          <a:xfrm>
            <a:off x="7106653" y="236422"/>
            <a:ext cx="4515534" cy="3087325"/>
          </a:xfrm>
        </p:spPr>
      </p:pic>
      <p:sp>
        <p:nvSpPr>
          <p:cNvPr id="4" name="Rubrik 3">
            <a:extLst>
              <a:ext uri="{FF2B5EF4-FFF2-40B4-BE49-F238E27FC236}">
                <a16:creationId xmlns:a16="http://schemas.microsoft.com/office/drawing/2014/main" id="{4349ABE6-1040-B6C9-9A42-AF59606FC513}"/>
              </a:ext>
            </a:extLst>
          </p:cNvPr>
          <p:cNvSpPr>
            <a:spLocks noGrp="1"/>
          </p:cNvSpPr>
          <p:nvPr>
            <p:ph type="title"/>
          </p:nvPr>
        </p:nvSpPr>
        <p:spPr/>
        <p:txBody>
          <a:bodyPr/>
          <a:lstStyle/>
          <a:p>
            <a:r>
              <a:rPr lang="sv-SE" dirty="0"/>
              <a:t>Skogliga digitala kedjan</a:t>
            </a:r>
          </a:p>
        </p:txBody>
      </p:sp>
      <p:sp>
        <p:nvSpPr>
          <p:cNvPr id="9" name="textruta 8">
            <a:extLst>
              <a:ext uri="{FF2B5EF4-FFF2-40B4-BE49-F238E27FC236}">
                <a16:creationId xmlns:a16="http://schemas.microsoft.com/office/drawing/2014/main" id="{7AF9EA71-821D-55E8-9B1F-6BF476ED9008}"/>
              </a:ext>
            </a:extLst>
          </p:cNvPr>
          <p:cNvSpPr txBox="1"/>
          <p:nvPr/>
        </p:nvSpPr>
        <p:spPr>
          <a:xfrm>
            <a:off x="184485" y="3174547"/>
            <a:ext cx="10035119" cy="2031325"/>
          </a:xfrm>
          <a:prstGeom prst="rect">
            <a:avLst/>
          </a:prstGeom>
          <a:noFill/>
        </p:spPr>
        <p:txBody>
          <a:bodyPr wrap="none" rtlCol="0">
            <a:spAutoFit/>
          </a:bodyPr>
          <a:lstStyle/>
          <a:p>
            <a:r>
              <a:rPr lang="sv-SE" dirty="0">
                <a:highlight>
                  <a:srgbClr val="FFFF00"/>
                </a:highlight>
              </a:rPr>
              <a:t>Den skogliga digitala kedjan innehåller ett antal meddelande möjliga att prenumerera på:</a:t>
            </a:r>
          </a:p>
          <a:p>
            <a:pPr marL="285750" indent="-285750">
              <a:buFontTx/>
              <a:buChar char="-"/>
            </a:pPr>
            <a:r>
              <a:rPr lang="sv-SE" dirty="0"/>
              <a:t>Transportinstruktion UT</a:t>
            </a:r>
          </a:p>
          <a:p>
            <a:pPr marL="285750" indent="-285750">
              <a:buFontTx/>
              <a:buChar char="-"/>
            </a:pPr>
            <a:r>
              <a:rPr lang="sv-SE" dirty="0"/>
              <a:t>Produktionsresultat skotar och skördare</a:t>
            </a:r>
          </a:p>
          <a:p>
            <a:pPr marL="285750" indent="-285750">
              <a:buFontTx/>
              <a:buChar char="-"/>
            </a:pPr>
            <a:r>
              <a:rPr lang="sv-SE" dirty="0"/>
              <a:t>Leveransinnehåll IN och UT</a:t>
            </a:r>
          </a:p>
          <a:p>
            <a:pPr marL="285750" indent="-285750">
              <a:buFontTx/>
              <a:buChar char="-"/>
            </a:pPr>
            <a:r>
              <a:rPr lang="sv-SE" dirty="0"/>
              <a:t>Transportstatus IN och UT</a:t>
            </a:r>
          </a:p>
          <a:p>
            <a:pPr marL="285750" indent="-285750">
              <a:buFontTx/>
              <a:buChar char="-"/>
            </a:pPr>
            <a:r>
              <a:rPr lang="sv-SE" dirty="0"/>
              <a:t>Transportavi UT</a:t>
            </a:r>
          </a:p>
          <a:p>
            <a:pPr marL="285750" indent="-285750">
              <a:buFontTx/>
              <a:buChar char="-"/>
            </a:pPr>
            <a:r>
              <a:rPr lang="sv-SE" dirty="0"/>
              <a:t>Mottagningsbesked inför lossning</a:t>
            </a:r>
          </a:p>
        </p:txBody>
      </p:sp>
      <p:sp>
        <p:nvSpPr>
          <p:cNvPr id="10" name="textruta 9">
            <a:extLst>
              <a:ext uri="{FF2B5EF4-FFF2-40B4-BE49-F238E27FC236}">
                <a16:creationId xmlns:a16="http://schemas.microsoft.com/office/drawing/2014/main" id="{CCE441A2-DB72-F30F-CF91-DFFCBF9C64DE}"/>
              </a:ext>
            </a:extLst>
          </p:cNvPr>
          <p:cNvSpPr txBox="1"/>
          <p:nvPr/>
        </p:nvSpPr>
        <p:spPr>
          <a:xfrm>
            <a:off x="753979" y="5265367"/>
            <a:ext cx="8395247" cy="1477328"/>
          </a:xfrm>
          <a:prstGeom prst="rect">
            <a:avLst/>
          </a:prstGeom>
          <a:noFill/>
        </p:spPr>
        <p:txBody>
          <a:bodyPr wrap="none" rtlCol="0">
            <a:spAutoFit/>
          </a:bodyPr>
          <a:lstStyle/>
          <a:p>
            <a:r>
              <a:rPr lang="sv-SE" dirty="0"/>
              <a:t>Möjliggör:</a:t>
            </a:r>
          </a:p>
          <a:p>
            <a:pPr marL="285750" indent="-285750">
              <a:buFontTx/>
              <a:buChar char="-"/>
            </a:pPr>
            <a:r>
              <a:rPr lang="sv-SE" dirty="0"/>
              <a:t>Bygga system som hanterar lager i realtid</a:t>
            </a:r>
          </a:p>
          <a:p>
            <a:pPr marL="285750" indent="-285750">
              <a:buFontTx/>
              <a:buChar char="-"/>
            </a:pPr>
            <a:r>
              <a:rPr lang="sv-SE" dirty="0"/>
              <a:t>Bygga system som beskriver kö-situationen på en industri</a:t>
            </a:r>
          </a:p>
          <a:p>
            <a:pPr marL="285750" indent="-285750">
              <a:buFontTx/>
              <a:buChar char="-"/>
            </a:pPr>
            <a:r>
              <a:rPr lang="sv-SE" dirty="0"/>
              <a:t>Bygga system som stödjer de som arbetar med operativ vedgårdslogistik</a:t>
            </a:r>
          </a:p>
          <a:p>
            <a:pPr marL="742950" lvl="1" indent="-285750">
              <a:buFontTx/>
              <a:buChar char="-"/>
            </a:pPr>
            <a:r>
              <a:rPr lang="sv-SE" sz="1200" dirty="0"/>
              <a:t>Beakta trädålder, huggningsform och trädslagsblandning för rätt mix i massabrukets kokeri</a:t>
            </a:r>
            <a:r>
              <a:rPr lang="sv-SE" dirty="0"/>
              <a:t>.</a:t>
            </a:r>
          </a:p>
        </p:txBody>
      </p:sp>
    </p:spTree>
    <p:extLst>
      <p:ext uri="{BB962C8B-B14F-4D97-AF65-F5344CB8AC3E}">
        <p14:creationId xmlns:p14="http://schemas.microsoft.com/office/powerpoint/2010/main" val="24356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Affärsobjekt/Integrationer - beskrivning</a:t>
            </a:r>
          </a:p>
        </p:txBody>
      </p:sp>
      <p:sp>
        <p:nvSpPr>
          <p:cNvPr id="8" name="Rektangel: rundade hörn 7">
            <a:extLst>
              <a:ext uri="{FF2B5EF4-FFF2-40B4-BE49-F238E27FC236}">
                <a16:creationId xmlns:a16="http://schemas.microsoft.com/office/drawing/2014/main" id="{EA26FBDF-892F-2225-F43E-7F0A1843312F}"/>
              </a:ext>
            </a:extLst>
          </p:cNvPr>
          <p:cNvSpPr/>
          <p:nvPr/>
        </p:nvSpPr>
        <p:spPr>
          <a:xfrm>
            <a:off x="281628" y="1520825"/>
            <a:ext cx="3651641" cy="4720045"/>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Transportinstruktion</a:t>
            </a:r>
          </a:p>
          <a:p>
            <a:pPr marL="171450" indent="-171450">
              <a:buFont typeface="Arial" panose="020B0604020202020204" pitchFamily="34" charset="0"/>
              <a:buChar char="•"/>
            </a:pPr>
            <a:r>
              <a:rPr lang="sv-SE" sz="1100" dirty="0">
                <a:solidFill>
                  <a:schemeClr val="tx1"/>
                </a:solidFill>
              </a:rPr>
              <a:t>Transportinstruktion skapas automatiskt i Biometrias VIOL-system och tillgängliggörs i klienten och via integration.</a:t>
            </a:r>
          </a:p>
          <a:p>
            <a:pPr marL="171450" indent="-171450">
              <a:buFont typeface="Arial" panose="020B0604020202020204" pitchFamily="34" charset="0"/>
              <a:buChar char="•"/>
            </a:pPr>
            <a:r>
              <a:rPr lang="sv-SE" sz="1100" b="1" i="1" dirty="0">
                <a:solidFill>
                  <a:schemeClr val="tx1"/>
                </a:solidFill>
              </a:rPr>
              <a:t>Giltiga mottagare: </a:t>
            </a:r>
            <a:r>
              <a:rPr lang="sv-SE" sz="1100" dirty="0">
                <a:solidFill>
                  <a:schemeClr val="tx1"/>
                </a:solidFill>
              </a:rPr>
              <a:t>Befraktare, transportansvarig råvarupart, Lagerinformationsmottagare (LIM) och ansvarigt transportföretag</a:t>
            </a:r>
            <a:endParaRPr lang="sv-SE" sz="1100" b="1" i="1" dirty="0">
              <a:solidFill>
                <a:schemeClr val="tx1"/>
              </a:solidFill>
            </a:endParaRPr>
          </a:p>
          <a:p>
            <a:pPr marL="171450" indent="-171450">
              <a:buFont typeface="Arial" panose="020B0604020202020204" pitchFamily="34" charset="0"/>
              <a:buChar char="•"/>
            </a:pPr>
            <a:r>
              <a:rPr lang="sv-SE" sz="1100" b="1" i="1" dirty="0">
                <a:solidFill>
                  <a:schemeClr val="tx1"/>
                </a:solidFill>
              </a:rPr>
              <a:t>Syfte: </a:t>
            </a:r>
            <a:r>
              <a:rPr lang="sv-SE" sz="1100" dirty="0">
                <a:solidFill>
                  <a:schemeClr val="tx1"/>
                </a:solidFill>
              </a:rPr>
              <a:t>Transportinstruktionen innehåller den information som krävs för att kunna beordra transporter. Den innehåller också den information som krävs för ett transportföretag att utföra transporter. Transportinstruktionen ska inte ses som en transportorder utan som ett underlag för att kunna skapa </a:t>
            </a:r>
            <a:r>
              <a:rPr lang="sv-SE" sz="1100" dirty="0" err="1">
                <a:solidFill>
                  <a:schemeClr val="tx1"/>
                </a:solidFill>
              </a:rPr>
              <a:t>transportorders</a:t>
            </a:r>
            <a:r>
              <a:rPr lang="sv-SE" sz="1100" dirty="0">
                <a:solidFill>
                  <a:schemeClr val="tx1"/>
                </a:solidFill>
              </a:rPr>
              <a:t>. </a:t>
            </a:r>
          </a:p>
          <a:p>
            <a:pPr marL="171450" indent="-171450">
              <a:buFont typeface="Arial" panose="020B0604020202020204" pitchFamily="34" charset="0"/>
              <a:buChar char="•"/>
            </a:pPr>
            <a:r>
              <a:rPr lang="sv-SE" sz="1100" b="1" i="1" dirty="0">
                <a:solidFill>
                  <a:schemeClr val="tx1"/>
                </a:solidFill>
              </a:rPr>
              <a:t>Information: </a:t>
            </a:r>
          </a:p>
          <a:p>
            <a:pPr marL="628650" lvl="1" indent="-171450">
              <a:buFont typeface="Arial" panose="020B0604020202020204" pitchFamily="34" charset="0"/>
              <a:buChar char="•"/>
            </a:pPr>
            <a:r>
              <a:rPr lang="sv-SE" sz="1100" dirty="0">
                <a:solidFill>
                  <a:schemeClr val="tx1"/>
                </a:solidFill>
              </a:rPr>
              <a:t>En transportinstruktion innehåller information från samtliga transportunderlag skapade för samtliga destineringar på ett Avtalsobjekt.</a:t>
            </a:r>
          </a:p>
          <a:p>
            <a:pPr marL="628650" lvl="1" indent="-171450">
              <a:buFont typeface="Arial" panose="020B0604020202020204" pitchFamily="34" charset="0"/>
              <a:buChar char="•"/>
            </a:pPr>
            <a:r>
              <a:rPr lang="sv-SE" sz="1100" dirty="0">
                <a:solidFill>
                  <a:schemeClr val="tx1"/>
                </a:solidFill>
              </a:rPr>
              <a:t>En transportinstruktion är unik (dvs finns i en TI) per unik kombination av befraktare, transportansvarig råvarupart, LIM och ansvarigt transportföretag. En roll i logistikkedjan ska endast ha tillgång till information i transportinstruktion för den transportaffär där den aktören finns med.</a:t>
            </a:r>
          </a:p>
          <a:p>
            <a:pPr marL="171450" indent="-171450">
              <a:buFont typeface="Arial" panose="020B0604020202020204" pitchFamily="34" charset="0"/>
              <a:buChar char="•"/>
            </a:pPr>
            <a:endParaRPr lang="sv-SE" sz="1100" b="1" i="1"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3" name="Rektangel: rundade hörn 2">
            <a:extLst>
              <a:ext uri="{FF2B5EF4-FFF2-40B4-BE49-F238E27FC236}">
                <a16:creationId xmlns:a16="http://schemas.microsoft.com/office/drawing/2014/main" id="{0AED6E35-B71C-A262-E37D-F430125BCD81}"/>
              </a:ext>
            </a:extLst>
          </p:cNvPr>
          <p:cNvSpPr/>
          <p:nvPr/>
        </p:nvSpPr>
        <p:spPr>
          <a:xfrm>
            <a:off x="4001337" y="1520825"/>
            <a:ext cx="5399838"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r>
              <a:rPr lang="sv-SE" sz="1000" b="1" dirty="0">
                <a:solidFill>
                  <a:schemeClr val="tx1"/>
                </a:solidFill>
              </a:rPr>
              <a:t>Transportinstruktion</a:t>
            </a:r>
          </a:p>
          <a:p>
            <a:r>
              <a:rPr lang="sv-SE" sz="800" dirty="0">
                <a:solidFill>
                  <a:schemeClr val="tx1"/>
                </a:solidFill>
              </a:rPr>
              <a:t>Status (ny/ändrad)</a:t>
            </a:r>
          </a:p>
          <a:p>
            <a:r>
              <a:rPr lang="sv-SE" sz="800" dirty="0">
                <a:solidFill>
                  <a:schemeClr val="tx1"/>
                </a:solidFill>
              </a:rPr>
              <a:t>Transportunderlagsrader</a:t>
            </a:r>
          </a:p>
          <a:p>
            <a:r>
              <a:rPr lang="sv-SE" sz="800" dirty="0">
                <a:solidFill>
                  <a:schemeClr val="tx1"/>
                </a:solidFill>
              </a:rPr>
              <a:t>	</a:t>
            </a:r>
            <a:r>
              <a:rPr lang="sv-SE" sz="800" dirty="0" err="1">
                <a:solidFill>
                  <a:schemeClr val="tx1"/>
                </a:solidFill>
              </a:rPr>
              <a:t>TransportunderlagID</a:t>
            </a:r>
            <a:endParaRPr lang="sv-SE" sz="800" dirty="0">
              <a:solidFill>
                <a:schemeClr val="tx1"/>
              </a:solidFill>
            </a:endParaRPr>
          </a:p>
          <a:p>
            <a:r>
              <a:rPr lang="sv-SE" sz="800" dirty="0">
                <a:solidFill>
                  <a:schemeClr val="tx1"/>
                </a:solidFill>
              </a:rPr>
              <a:t>	Status (aktiv)</a:t>
            </a:r>
          </a:p>
          <a:p>
            <a:r>
              <a:rPr lang="sv-SE" sz="800" dirty="0">
                <a:solidFill>
                  <a:schemeClr val="tx1"/>
                </a:solidFill>
              </a:rPr>
              <a:t>	Extern referens</a:t>
            </a:r>
          </a:p>
          <a:p>
            <a:r>
              <a:rPr lang="sv-SE" sz="800" dirty="0">
                <a:solidFill>
                  <a:schemeClr val="tx1"/>
                </a:solidFill>
              </a:rPr>
              <a:t>	Transportunderlagsansvarig</a:t>
            </a:r>
          </a:p>
          <a:p>
            <a:r>
              <a:rPr lang="sv-SE" sz="800" dirty="0">
                <a:solidFill>
                  <a:schemeClr val="tx1"/>
                </a:solidFill>
              </a:rPr>
              <a:t>	Ansvarigt transportföretag</a:t>
            </a:r>
          </a:p>
          <a:p>
            <a:r>
              <a:rPr lang="sv-SE" sz="800" dirty="0">
                <a:solidFill>
                  <a:schemeClr val="tx1"/>
                </a:solidFill>
              </a:rPr>
              <a:t>	Transportansvarig </a:t>
            </a:r>
            <a:r>
              <a:rPr lang="sv-SE" sz="800" dirty="0" err="1">
                <a:solidFill>
                  <a:schemeClr val="tx1"/>
                </a:solidFill>
              </a:rPr>
              <a:t>råvaupart</a:t>
            </a:r>
            <a:endParaRPr lang="sv-SE" sz="800" dirty="0">
              <a:solidFill>
                <a:schemeClr val="tx1"/>
              </a:solidFill>
            </a:endParaRPr>
          </a:p>
          <a:p>
            <a:r>
              <a:rPr lang="sv-SE" sz="800" dirty="0">
                <a:solidFill>
                  <a:schemeClr val="tx1"/>
                </a:solidFill>
              </a:rPr>
              <a:t>	Logistikinformationsmottagare</a:t>
            </a:r>
          </a:p>
          <a:p>
            <a:r>
              <a:rPr lang="sv-SE" sz="800" dirty="0">
                <a:solidFill>
                  <a:schemeClr val="tx1"/>
                </a:solidFill>
              </a:rPr>
              <a:t>	Giltighetstid (</a:t>
            </a:r>
            <a:r>
              <a:rPr lang="sv-SE" sz="800" dirty="0" err="1">
                <a:solidFill>
                  <a:schemeClr val="tx1"/>
                </a:solidFill>
              </a:rPr>
              <a:t>fr.o.m-t.o.m</a:t>
            </a:r>
            <a:endParaRPr lang="sv-SE" sz="800" dirty="0">
              <a:solidFill>
                <a:schemeClr val="tx1"/>
              </a:solidFill>
            </a:endParaRPr>
          </a:p>
          <a:p>
            <a:r>
              <a:rPr lang="sv-SE" sz="800" dirty="0">
                <a:solidFill>
                  <a:schemeClr val="tx1"/>
                </a:solidFill>
              </a:rPr>
              <a:t>	Transportslag </a:t>
            </a:r>
          </a:p>
          <a:p>
            <a:r>
              <a:rPr lang="sv-SE" sz="800" dirty="0">
                <a:solidFill>
                  <a:schemeClr val="tx1"/>
                </a:solidFill>
              </a:rPr>
              <a:t>	Transportstatus (planerad, körklar)</a:t>
            </a:r>
          </a:p>
          <a:p>
            <a:r>
              <a:rPr lang="sv-SE" sz="800" dirty="0">
                <a:solidFill>
                  <a:schemeClr val="tx1"/>
                </a:solidFill>
              </a:rPr>
              <a:t>	Transportunderlagstyp (användare)</a:t>
            </a:r>
          </a:p>
          <a:p>
            <a:r>
              <a:rPr lang="sv-SE" sz="800" dirty="0">
                <a:solidFill>
                  <a:schemeClr val="tx1"/>
                </a:solidFill>
              </a:rPr>
              <a:t>	Översikt</a:t>
            </a:r>
          </a:p>
          <a:p>
            <a:r>
              <a:rPr lang="sv-SE" sz="800" dirty="0">
                <a:solidFill>
                  <a:schemeClr val="tx1"/>
                </a:solidFill>
              </a:rPr>
              <a:t>	Transportuppgifter</a:t>
            </a:r>
          </a:p>
          <a:p>
            <a:r>
              <a:rPr lang="sv-SE" sz="800" dirty="0">
                <a:solidFill>
                  <a:schemeClr val="tx1"/>
                </a:solidFill>
              </a:rPr>
              <a:t>		Transportredovisa kvantiteter</a:t>
            </a:r>
          </a:p>
          <a:p>
            <a:r>
              <a:rPr lang="sv-SE" sz="800" dirty="0">
                <a:solidFill>
                  <a:schemeClr val="tx1"/>
                </a:solidFill>
              </a:rPr>
              <a:t>		Planerad kvantitet transport</a:t>
            </a:r>
          </a:p>
          <a:p>
            <a:r>
              <a:rPr lang="sv-SE" sz="800" dirty="0">
                <a:solidFill>
                  <a:schemeClr val="tx1"/>
                </a:solidFill>
              </a:rPr>
              <a:t>		Enhet </a:t>
            </a:r>
            <a:r>
              <a:rPr lang="sv-SE" sz="800" dirty="0" err="1">
                <a:solidFill>
                  <a:schemeClr val="tx1"/>
                </a:solidFill>
              </a:rPr>
              <a:t>planed</a:t>
            </a:r>
            <a:r>
              <a:rPr lang="sv-SE" sz="800" dirty="0">
                <a:solidFill>
                  <a:schemeClr val="tx1"/>
                </a:solidFill>
              </a:rPr>
              <a:t> kvantitet</a:t>
            </a:r>
          </a:p>
          <a:p>
            <a:r>
              <a:rPr lang="sv-SE" sz="800" dirty="0">
                <a:solidFill>
                  <a:schemeClr val="tx1"/>
                </a:solidFill>
              </a:rPr>
              <a:t>		bärighetsklass</a:t>
            </a:r>
          </a:p>
          <a:p>
            <a:r>
              <a:rPr lang="sv-SE" sz="800" dirty="0">
                <a:solidFill>
                  <a:schemeClr val="tx1"/>
                </a:solidFill>
              </a:rPr>
              <a:t>		Bärighetsklass Norge</a:t>
            </a:r>
          </a:p>
          <a:p>
            <a:r>
              <a:rPr lang="sv-SE" sz="800" dirty="0">
                <a:solidFill>
                  <a:schemeClr val="tx1"/>
                </a:solidFill>
              </a:rPr>
              <a:t>		Befraktarmärkning</a:t>
            </a:r>
          </a:p>
          <a:p>
            <a:r>
              <a:rPr lang="sv-SE" sz="800" dirty="0">
                <a:solidFill>
                  <a:schemeClr val="tx1"/>
                </a:solidFill>
              </a:rPr>
              <a:t>		</a:t>
            </a:r>
            <a:r>
              <a:rPr lang="sv-SE" sz="800" dirty="0" err="1">
                <a:solidFill>
                  <a:schemeClr val="tx1"/>
                </a:solidFill>
              </a:rPr>
              <a:t>Avalat</a:t>
            </a:r>
            <a:r>
              <a:rPr lang="sv-SE" sz="800" dirty="0">
                <a:solidFill>
                  <a:schemeClr val="tx1"/>
                </a:solidFill>
              </a:rPr>
              <a:t> pris per leverans</a:t>
            </a:r>
          </a:p>
          <a:p>
            <a:r>
              <a:rPr lang="sv-SE" sz="800" dirty="0">
                <a:solidFill>
                  <a:schemeClr val="tx1"/>
                </a:solidFill>
              </a:rPr>
              <a:t>		Avtalat pris per enhet</a:t>
            </a:r>
          </a:p>
          <a:p>
            <a:r>
              <a:rPr lang="sv-SE" sz="800" dirty="0">
                <a:solidFill>
                  <a:schemeClr val="tx1"/>
                </a:solidFill>
              </a:rPr>
              <a:t>		Försvårad lastning</a:t>
            </a:r>
          </a:p>
          <a:p>
            <a:r>
              <a:rPr lang="sv-SE" sz="800" dirty="0">
                <a:solidFill>
                  <a:schemeClr val="tx1"/>
                </a:solidFill>
              </a:rPr>
              <a:t>		Försvårad transport</a:t>
            </a:r>
          </a:p>
          <a:p>
            <a:r>
              <a:rPr lang="sv-SE" sz="800" dirty="0">
                <a:solidFill>
                  <a:schemeClr val="tx1"/>
                </a:solidFill>
              </a:rPr>
              <a:t>		omlastning</a:t>
            </a:r>
          </a:p>
          <a:p>
            <a:r>
              <a:rPr lang="sv-SE" sz="800" dirty="0">
                <a:solidFill>
                  <a:schemeClr val="tx1"/>
                </a:solidFill>
              </a:rPr>
              <a:t>		Snöplogning</a:t>
            </a:r>
          </a:p>
          <a:p>
            <a:r>
              <a:rPr lang="sv-SE" sz="800" dirty="0">
                <a:solidFill>
                  <a:schemeClr val="tx1"/>
                </a:solidFill>
              </a:rPr>
              <a:t>		Stickväg</a:t>
            </a:r>
          </a:p>
          <a:p>
            <a:r>
              <a:rPr lang="sv-SE" sz="800" dirty="0">
                <a:solidFill>
                  <a:schemeClr val="tx1"/>
                </a:solidFill>
              </a:rPr>
              <a:t>		Tillgänglighetsklass</a:t>
            </a:r>
          </a:p>
          <a:p>
            <a:r>
              <a:rPr lang="sv-SE" sz="800" dirty="0">
                <a:solidFill>
                  <a:schemeClr val="tx1"/>
                </a:solidFill>
              </a:rPr>
              <a:t>		Framkomlighetsklass</a:t>
            </a:r>
          </a:p>
          <a:p>
            <a:r>
              <a:rPr lang="sv-SE" sz="800" dirty="0">
                <a:solidFill>
                  <a:schemeClr val="tx1"/>
                </a:solidFill>
              </a:rPr>
              <a:t>	Platser och avstånd</a:t>
            </a:r>
          </a:p>
          <a:p>
            <a:r>
              <a:rPr lang="sv-SE" sz="900" dirty="0">
                <a:solidFill>
                  <a:schemeClr val="tx1"/>
                </a:solidFill>
              </a:rPr>
              <a:t>	</a:t>
            </a:r>
          </a:p>
          <a:p>
            <a:r>
              <a:rPr lang="sv-SE" sz="900" dirty="0">
                <a:solidFill>
                  <a:schemeClr val="tx1"/>
                </a:solidFill>
              </a:rPr>
              <a:t>	</a:t>
            </a:r>
          </a:p>
          <a:p>
            <a:endParaRPr lang="sv-SE" sz="900" dirty="0">
              <a:solidFill>
                <a:schemeClr val="tx1"/>
              </a:solidFill>
            </a:endParaRPr>
          </a:p>
          <a:p>
            <a:r>
              <a:rPr lang="sv-SE" sz="900" dirty="0">
                <a:solidFill>
                  <a:schemeClr val="tx1"/>
                </a:solidFill>
              </a:rPr>
              <a:t>	</a:t>
            </a:r>
          </a:p>
          <a:p>
            <a:r>
              <a:rPr lang="sv-SE" sz="900" dirty="0">
                <a:solidFill>
                  <a:schemeClr val="tx1"/>
                </a:solidFill>
              </a:rPr>
              <a:t>	</a:t>
            </a:r>
          </a:p>
          <a:p>
            <a:endParaRPr lang="sv-SE" sz="900" dirty="0">
              <a:solidFill>
                <a:schemeClr val="tx1"/>
              </a:solidFill>
            </a:endParaRPr>
          </a:p>
          <a:p>
            <a:endParaRPr lang="sv-SE" sz="900" dirty="0">
              <a:solidFill>
                <a:schemeClr val="tx1"/>
              </a:solidFill>
            </a:endParaRPr>
          </a:p>
          <a:p>
            <a:endParaRPr lang="sv-SE" sz="8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p:txBody>
      </p:sp>
      <p:sp>
        <p:nvSpPr>
          <p:cNvPr id="5" name="Rektangel: rundade hörn 4">
            <a:extLst>
              <a:ext uri="{FF2B5EF4-FFF2-40B4-BE49-F238E27FC236}">
                <a16:creationId xmlns:a16="http://schemas.microsoft.com/office/drawing/2014/main" id="{68438AA4-7E13-55B2-0F10-52A97B58148D}"/>
              </a:ext>
            </a:extLst>
          </p:cNvPr>
          <p:cNvSpPr/>
          <p:nvPr/>
        </p:nvSpPr>
        <p:spPr>
          <a:xfrm>
            <a:off x="7259054" y="1520825"/>
            <a:ext cx="3272590"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r>
              <a:rPr lang="sv-SE" sz="800" dirty="0">
                <a:solidFill>
                  <a:schemeClr val="tx1"/>
                </a:solidFill>
              </a:rPr>
              <a:t>Transportunderlagstyp (användare)</a:t>
            </a:r>
          </a:p>
          <a:p>
            <a:r>
              <a:rPr lang="sv-SE" sz="800" dirty="0">
                <a:solidFill>
                  <a:schemeClr val="tx1"/>
                </a:solidFill>
              </a:rPr>
              <a:t>Transportslag</a:t>
            </a:r>
          </a:p>
          <a:p>
            <a:r>
              <a:rPr lang="sv-SE" sz="800" dirty="0">
                <a:solidFill>
                  <a:schemeClr val="tx1"/>
                </a:solidFill>
              </a:rPr>
              <a:t>Transportstatus (planerad, körklar)</a:t>
            </a:r>
          </a:p>
          <a:p>
            <a:r>
              <a:rPr lang="sv-SE" sz="800" dirty="0">
                <a:solidFill>
                  <a:schemeClr val="tx1"/>
                </a:solidFill>
              </a:rPr>
              <a:t>Transportinstruktion </a:t>
            </a:r>
          </a:p>
          <a:p>
            <a:r>
              <a:rPr lang="sv-SE" sz="800" dirty="0">
                <a:solidFill>
                  <a:schemeClr val="tx1"/>
                </a:solidFill>
              </a:rPr>
              <a:t>Befraktarmärkning</a:t>
            </a:r>
          </a:p>
          <a:p>
            <a:r>
              <a:rPr lang="sv-SE" sz="800" dirty="0">
                <a:solidFill>
                  <a:schemeClr val="tx1"/>
                </a:solidFill>
              </a:rPr>
              <a:t>Transportredovisa kvantiteter (ja/nej)</a:t>
            </a:r>
          </a:p>
          <a:p>
            <a:r>
              <a:rPr lang="sv-SE" sz="800" dirty="0">
                <a:solidFill>
                  <a:schemeClr val="tx1"/>
                </a:solidFill>
              </a:rPr>
              <a:t>Planerad kvantitet transport (plus enhet)</a:t>
            </a:r>
          </a:p>
          <a:p>
            <a:r>
              <a:rPr lang="sv-SE" sz="800" dirty="0">
                <a:solidFill>
                  <a:schemeClr val="tx1"/>
                </a:solidFill>
              </a:rPr>
              <a:t>Ansvarigt transportföretag från Transportunderlag (ja/nej</a:t>
            </a:r>
          </a:p>
          <a:p>
            <a:r>
              <a:rPr lang="sv-SE" sz="800" dirty="0">
                <a:solidFill>
                  <a:schemeClr val="tx1"/>
                </a:solidFill>
              </a:rPr>
              <a:t>Status (aktiv)</a:t>
            </a:r>
          </a:p>
          <a:p>
            <a:r>
              <a:rPr lang="sv-SE" sz="800" dirty="0">
                <a:solidFill>
                  <a:schemeClr val="tx1"/>
                </a:solidFill>
              </a:rPr>
              <a:t>Giltig From </a:t>
            </a:r>
          </a:p>
          <a:p>
            <a:r>
              <a:rPr lang="sv-SE" sz="800" dirty="0">
                <a:solidFill>
                  <a:schemeClr val="tx1"/>
                </a:solidFill>
              </a:rPr>
              <a:t>Giltig Tom</a:t>
            </a:r>
          </a:p>
          <a:p>
            <a:r>
              <a:rPr lang="sv-SE" sz="800" dirty="0">
                <a:solidFill>
                  <a:schemeClr val="tx1"/>
                </a:solidFill>
              </a:rPr>
              <a:t>Destinerat sortiment</a:t>
            </a:r>
          </a:p>
          <a:p>
            <a:r>
              <a:rPr lang="sv-SE" sz="800" dirty="0">
                <a:solidFill>
                  <a:schemeClr val="tx1"/>
                </a:solidFill>
              </a:rPr>
              <a:t>	Avtalsobjekt</a:t>
            </a:r>
          </a:p>
          <a:p>
            <a:r>
              <a:rPr lang="sv-SE" sz="800" dirty="0">
                <a:solidFill>
                  <a:schemeClr val="tx1"/>
                </a:solidFill>
              </a:rPr>
              <a:t>	Handelssortiment</a:t>
            </a:r>
          </a:p>
          <a:p>
            <a:r>
              <a:rPr lang="sv-SE" sz="800" dirty="0">
                <a:solidFill>
                  <a:schemeClr val="tx1"/>
                </a:solidFill>
              </a:rPr>
              <a:t>	Mottagningsplats</a:t>
            </a:r>
          </a:p>
          <a:p>
            <a:r>
              <a:rPr lang="sv-SE" sz="800" dirty="0">
                <a:solidFill>
                  <a:schemeClr val="tx1"/>
                </a:solidFill>
              </a:rPr>
              <a:t>	Mottagare</a:t>
            </a:r>
          </a:p>
          <a:p>
            <a:r>
              <a:rPr lang="sv-SE" sz="800" dirty="0">
                <a:solidFill>
                  <a:schemeClr val="tx1"/>
                </a:solidFill>
              </a:rPr>
              <a:t>	Redovisningshänvisning</a:t>
            </a:r>
          </a:p>
          <a:p>
            <a:r>
              <a:rPr lang="sv-SE" sz="800" dirty="0">
                <a:solidFill>
                  <a:schemeClr val="tx1"/>
                </a:solidFill>
              </a:rPr>
              <a:t>Aktör</a:t>
            </a:r>
          </a:p>
          <a:p>
            <a:r>
              <a:rPr lang="sv-SE" sz="800" dirty="0">
                <a:solidFill>
                  <a:schemeClr val="tx1"/>
                </a:solidFill>
              </a:rPr>
              <a:t>	Befraktare</a:t>
            </a:r>
          </a:p>
          <a:p>
            <a:r>
              <a:rPr lang="sv-SE" sz="800" dirty="0">
                <a:solidFill>
                  <a:schemeClr val="tx1"/>
                </a:solidFill>
              </a:rPr>
              <a:t>	Transportunderlagsansvarig </a:t>
            </a:r>
          </a:p>
          <a:p>
            <a:r>
              <a:rPr lang="sv-SE" sz="800" dirty="0">
                <a:solidFill>
                  <a:schemeClr val="tx1"/>
                </a:solidFill>
              </a:rPr>
              <a:t>	Transportansvarig råvarupart</a:t>
            </a:r>
          </a:p>
          <a:p>
            <a:r>
              <a:rPr lang="sv-SE" sz="800" dirty="0">
                <a:solidFill>
                  <a:schemeClr val="tx1"/>
                </a:solidFill>
              </a:rPr>
              <a:t>	Logistikinformationsmottagare</a:t>
            </a:r>
          </a:p>
          <a:p>
            <a:r>
              <a:rPr lang="sv-SE" sz="800" dirty="0">
                <a:solidFill>
                  <a:schemeClr val="tx1"/>
                </a:solidFill>
              </a:rPr>
              <a:t>	Ansvarigt transportföretag</a:t>
            </a:r>
          </a:p>
          <a:p>
            <a:r>
              <a:rPr lang="sv-SE" sz="800" dirty="0">
                <a:solidFill>
                  <a:schemeClr val="tx1"/>
                </a:solidFill>
              </a:rPr>
              <a:t>Avtalat pris</a:t>
            </a:r>
          </a:p>
          <a:p>
            <a:r>
              <a:rPr lang="sv-SE" sz="800" dirty="0">
                <a:solidFill>
                  <a:schemeClr val="tx1"/>
                </a:solidFill>
              </a:rPr>
              <a:t>	per leverans</a:t>
            </a:r>
          </a:p>
          <a:p>
            <a:r>
              <a:rPr lang="sv-SE" sz="800" dirty="0">
                <a:solidFill>
                  <a:schemeClr val="tx1"/>
                </a:solidFill>
              </a:rPr>
              <a:t>	Per enhet</a:t>
            </a:r>
          </a:p>
          <a:p>
            <a:r>
              <a:rPr lang="sv-SE" sz="800" dirty="0">
                <a:solidFill>
                  <a:schemeClr val="tx1"/>
                </a:solidFill>
              </a:rPr>
              <a:t>Avstånd enligt krönt vägval</a:t>
            </a:r>
          </a:p>
          <a:p>
            <a:r>
              <a:rPr lang="sv-SE" sz="800" dirty="0">
                <a:solidFill>
                  <a:schemeClr val="tx1"/>
                </a:solidFill>
              </a:rPr>
              <a:t>Destinerat sortiment</a:t>
            </a:r>
          </a:p>
          <a:p>
            <a:r>
              <a:rPr lang="sv-SE" sz="800" dirty="0">
                <a:solidFill>
                  <a:schemeClr val="tx1"/>
                </a:solidFill>
              </a:rPr>
              <a:t>Mätmetoder</a:t>
            </a:r>
          </a:p>
          <a:p>
            <a:r>
              <a:rPr lang="sv-SE" sz="800" dirty="0" err="1">
                <a:solidFill>
                  <a:schemeClr val="tx1"/>
                </a:solidFill>
              </a:rPr>
              <a:t>Gilitiga</a:t>
            </a:r>
            <a:r>
              <a:rPr lang="sv-SE" sz="800" dirty="0">
                <a:solidFill>
                  <a:schemeClr val="tx1"/>
                </a:solidFill>
              </a:rPr>
              <a:t> mätplatser</a:t>
            </a:r>
          </a:p>
          <a:p>
            <a:endParaRPr lang="sv-SE" sz="900" dirty="0">
              <a:solidFill>
                <a:schemeClr val="tx1"/>
              </a:solidFill>
            </a:endParaRPr>
          </a:p>
          <a:p>
            <a:r>
              <a:rPr lang="sv-SE" sz="900" dirty="0">
                <a:solidFill>
                  <a:schemeClr val="tx1"/>
                </a:solidFill>
              </a:rPr>
              <a:t>	</a:t>
            </a:r>
          </a:p>
          <a:p>
            <a:endParaRPr lang="sv-SE" sz="900" dirty="0">
              <a:solidFill>
                <a:schemeClr val="tx1"/>
              </a:solidFill>
            </a:endParaRPr>
          </a:p>
          <a:p>
            <a:endParaRPr lang="sv-SE" sz="900" dirty="0">
              <a:solidFill>
                <a:schemeClr val="tx1"/>
              </a:solidFill>
            </a:endParaRPr>
          </a:p>
          <a:p>
            <a:endParaRPr lang="sv-SE" sz="8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p:txBody>
      </p:sp>
      <p:sp>
        <p:nvSpPr>
          <p:cNvPr id="6" name="Rektangel: rundade hörn 5">
            <a:extLst>
              <a:ext uri="{FF2B5EF4-FFF2-40B4-BE49-F238E27FC236}">
                <a16:creationId xmlns:a16="http://schemas.microsoft.com/office/drawing/2014/main" id="{F98E5DA4-A338-CF70-50F5-542ECD9B31B6}"/>
              </a:ext>
            </a:extLst>
          </p:cNvPr>
          <p:cNvSpPr/>
          <p:nvPr/>
        </p:nvSpPr>
        <p:spPr>
          <a:xfrm>
            <a:off x="9697455" y="1520825"/>
            <a:ext cx="2221832"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r>
              <a:rPr lang="sv-SE" sz="800" dirty="0">
                <a:solidFill>
                  <a:schemeClr val="tx1"/>
                </a:solidFill>
              </a:rPr>
              <a:t>Från förstaledskontrakt</a:t>
            </a:r>
          </a:p>
          <a:p>
            <a:r>
              <a:rPr lang="sv-SE" sz="800" dirty="0">
                <a:solidFill>
                  <a:schemeClr val="tx1"/>
                </a:solidFill>
              </a:rPr>
              <a:t>	Säljare</a:t>
            </a:r>
          </a:p>
          <a:p>
            <a:r>
              <a:rPr lang="sv-SE" sz="800" dirty="0">
                <a:solidFill>
                  <a:schemeClr val="tx1"/>
                </a:solidFill>
              </a:rPr>
              <a:t>	Anskaffningsform</a:t>
            </a:r>
          </a:p>
          <a:p>
            <a:r>
              <a:rPr lang="sv-SE" sz="800" dirty="0">
                <a:solidFill>
                  <a:schemeClr val="tx1"/>
                </a:solidFill>
              </a:rPr>
              <a:t>	Avtalsform</a:t>
            </a:r>
          </a:p>
          <a:p>
            <a:r>
              <a:rPr lang="sv-SE" sz="800" dirty="0">
                <a:solidFill>
                  <a:schemeClr val="tx1"/>
                </a:solidFill>
              </a:rPr>
              <a:t>Från avtalsobjekt</a:t>
            </a:r>
          </a:p>
          <a:p>
            <a:r>
              <a:rPr lang="sv-SE" sz="800" dirty="0">
                <a:solidFill>
                  <a:schemeClr val="tx1"/>
                </a:solidFill>
              </a:rPr>
              <a:t>	Avtalsobjekt</a:t>
            </a:r>
          </a:p>
          <a:p>
            <a:r>
              <a:rPr lang="sv-SE" sz="800" dirty="0">
                <a:solidFill>
                  <a:schemeClr val="tx1"/>
                </a:solidFill>
              </a:rPr>
              <a:t>	Extern AO-referens</a:t>
            </a:r>
          </a:p>
          <a:p>
            <a:r>
              <a:rPr lang="sv-SE" sz="800" dirty="0">
                <a:solidFill>
                  <a:schemeClr val="tx1"/>
                </a:solidFill>
              </a:rPr>
              <a:t>	LLD</a:t>
            </a:r>
          </a:p>
          <a:p>
            <a:r>
              <a:rPr lang="sv-SE" sz="800" dirty="0">
                <a:solidFill>
                  <a:schemeClr val="tx1"/>
                </a:solidFill>
              </a:rPr>
              <a:t>	Virkesmärkning</a:t>
            </a:r>
          </a:p>
          <a:p>
            <a:r>
              <a:rPr lang="sv-SE" sz="800" dirty="0">
                <a:solidFill>
                  <a:schemeClr val="tx1"/>
                </a:solidFill>
              </a:rPr>
              <a:t>	namn på kontaktperson</a:t>
            </a:r>
          </a:p>
          <a:p>
            <a:r>
              <a:rPr lang="sv-SE" sz="800" dirty="0">
                <a:solidFill>
                  <a:schemeClr val="tx1"/>
                </a:solidFill>
              </a:rPr>
              <a:t>	telefon kontaktperson</a:t>
            </a:r>
          </a:p>
          <a:p>
            <a:r>
              <a:rPr lang="sv-SE" sz="800" dirty="0">
                <a:solidFill>
                  <a:schemeClr val="tx1"/>
                </a:solidFill>
              </a:rPr>
              <a:t>	Planerat startdatum 	avverkning</a:t>
            </a:r>
          </a:p>
          <a:p>
            <a:r>
              <a:rPr lang="sv-SE" sz="800" dirty="0">
                <a:solidFill>
                  <a:schemeClr val="tx1"/>
                </a:solidFill>
              </a:rPr>
              <a:t>	Produktionsledare</a:t>
            </a:r>
          </a:p>
          <a:p>
            <a:r>
              <a:rPr lang="sv-SE" sz="800" dirty="0">
                <a:solidFill>
                  <a:schemeClr val="tx1"/>
                </a:solidFill>
              </a:rPr>
              <a:t>	Telefon </a:t>
            </a:r>
            <a:r>
              <a:rPr lang="sv-SE" sz="800" dirty="0" err="1">
                <a:solidFill>
                  <a:schemeClr val="tx1"/>
                </a:solidFill>
              </a:rPr>
              <a:t>prod</a:t>
            </a:r>
            <a:r>
              <a:rPr lang="sv-SE" sz="800" dirty="0">
                <a:solidFill>
                  <a:schemeClr val="tx1"/>
                </a:solidFill>
              </a:rPr>
              <a:t>-ledare</a:t>
            </a:r>
          </a:p>
          <a:p>
            <a:r>
              <a:rPr lang="sv-SE" sz="800" dirty="0">
                <a:solidFill>
                  <a:schemeClr val="tx1"/>
                </a:solidFill>
              </a:rPr>
              <a:t>	E-post </a:t>
            </a:r>
            <a:r>
              <a:rPr lang="sv-SE" sz="800" dirty="0" err="1">
                <a:solidFill>
                  <a:schemeClr val="tx1"/>
                </a:solidFill>
              </a:rPr>
              <a:t>prod</a:t>
            </a:r>
            <a:r>
              <a:rPr lang="sv-SE" sz="800" dirty="0">
                <a:solidFill>
                  <a:schemeClr val="tx1"/>
                </a:solidFill>
              </a:rPr>
              <a:t>-ledare</a:t>
            </a:r>
          </a:p>
          <a:p>
            <a:r>
              <a:rPr lang="sv-SE" sz="800" dirty="0">
                <a:solidFill>
                  <a:schemeClr val="tx1"/>
                </a:solidFill>
              </a:rPr>
              <a:t>	Startdatum råvara vid 	väg</a:t>
            </a:r>
          </a:p>
          <a:p>
            <a:r>
              <a:rPr lang="sv-SE" sz="800" dirty="0">
                <a:solidFill>
                  <a:schemeClr val="tx1"/>
                </a:solidFill>
              </a:rPr>
              <a:t>	Verkligt datum råvara 	vid väg</a:t>
            </a:r>
          </a:p>
          <a:p>
            <a:r>
              <a:rPr lang="sv-SE" sz="800" dirty="0">
                <a:solidFill>
                  <a:schemeClr val="tx1"/>
                </a:solidFill>
              </a:rPr>
              <a:t>	Fritext</a:t>
            </a:r>
          </a:p>
          <a:p>
            <a:r>
              <a:rPr lang="sv-SE" sz="800" dirty="0">
                <a:solidFill>
                  <a:schemeClr val="tx1"/>
                </a:solidFill>
              </a:rPr>
              <a:t>Avlägg (från avtalsobjekt)</a:t>
            </a:r>
          </a:p>
          <a:p>
            <a:r>
              <a:rPr lang="sv-SE" sz="800" dirty="0">
                <a:solidFill>
                  <a:schemeClr val="tx1"/>
                </a:solidFill>
              </a:rPr>
              <a:t>	Löpnummer</a:t>
            </a:r>
          </a:p>
          <a:p>
            <a:r>
              <a:rPr lang="sv-SE" sz="800" dirty="0">
                <a:solidFill>
                  <a:schemeClr val="tx1"/>
                </a:solidFill>
              </a:rPr>
              <a:t>	Namn</a:t>
            </a:r>
          </a:p>
          <a:p>
            <a:r>
              <a:rPr lang="sv-SE" sz="800" dirty="0">
                <a:solidFill>
                  <a:schemeClr val="tx1"/>
                </a:solidFill>
              </a:rPr>
              <a:t>	Koordinater</a:t>
            </a:r>
          </a:p>
          <a:p>
            <a:r>
              <a:rPr lang="sv-SE" sz="800" dirty="0">
                <a:solidFill>
                  <a:schemeClr val="tx1"/>
                </a:solidFill>
              </a:rPr>
              <a:t>	omlastning</a:t>
            </a:r>
          </a:p>
          <a:p>
            <a:r>
              <a:rPr lang="sv-SE" sz="800" dirty="0">
                <a:solidFill>
                  <a:schemeClr val="tx1"/>
                </a:solidFill>
              </a:rPr>
              <a:t>	Bärighetsklass</a:t>
            </a:r>
          </a:p>
          <a:p>
            <a:r>
              <a:rPr lang="sv-SE" sz="800" dirty="0">
                <a:solidFill>
                  <a:schemeClr val="tx1"/>
                </a:solidFill>
              </a:rPr>
              <a:t>	Tillgänglighetsklass</a:t>
            </a:r>
          </a:p>
          <a:p>
            <a:r>
              <a:rPr lang="sv-SE" sz="800" dirty="0">
                <a:solidFill>
                  <a:schemeClr val="tx1"/>
                </a:solidFill>
              </a:rPr>
              <a:t>	Framkomlighetsklass</a:t>
            </a:r>
          </a:p>
          <a:p>
            <a:r>
              <a:rPr lang="sv-SE" sz="800" dirty="0">
                <a:solidFill>
                  <a:schemeClr val="tx1"/>
                </a:solidFill>
              </a:rPr>
              <a:t>	Stickväg</a:t>
            </a:r>
          </a:p>
          <a:p>
            <a:r>
              <a:rPr lang="sv-SE" sz="800" dirty="0">
                <a:solidFill>
                  <a:schemeClr val="tx1"/>
                </a:solidFill>
              </a:rPr>
              <a:t>	Snöplogning</a:t>
            </a:r>
          </a:p>
          <a:p>
            <a:r>
              <a:rPr lang="sv-SE" sz="800" dirty="0">
                <a:solidFill>
                  <a:schemeClr val="tx1"/>
                </a:solidFill>
              </a:rPr>
              <a:t>Vägnätsanslutning</a:t>
            </a:r>
          </a:p>
          <a:p>
            <a:r>
              <a:rPr lang="sv-SE" sz="800" dirty="0">
                <a:solidFill>
                  <a:schemeClr val="tx1"/>
                </a:solidFill>
              </a:rPr>
              <a:t>	Löpnummer</a:t>
            </a:r>
          </a:p>
          <a:p>
            <a:r>
              <a:rPr lang="sv-SE" sz="800" dirty="0">
                <a:solidFill>
                  <a:schemeClr val="tx1"/>
                </a:solidFill>
              </a:rPr>
              <a:t>	Namn</a:t>
            </a:r>
          </a:p>
          <a:p>
            <a:r>
              <a:rPr lang="sv-SE" sz="800" dirty="0">
                <a:solidFill>
                  <a:schemeClr val="tx1"/>
                </a:solidFill>
              </a:rPr>
              <a:t>	Koordinater</a:t>
            </a:r>
          </a:p>
          <a:p>
            <a:endParaRPr lang="sv-SE" sz="900" dirty="0">
              <a:solidFill>
                <a:schemeClr val="tx1"/>
              </a:solidFill>
            </a:endParaRPr>
          </a:p>
          <a:p>
            <a:r>
              <a:rPr lang="sv-SE" sz="900" dirty="0">
                <a:solidFill>
                  <a:schemeClr val="tx1"/>
                </a:solidFill>
              </a:rPr>
              <a:t>	</a:t>
            </a:r>
          </a:p>
          <a:p>
            <a:endParaRPr lang="sv-SE" sz="900" dirty="0">
              <a:solidFill>
                <a:schemeClr val="tx1"/>
              </a:solidFill>
            </a:endParaRPr>
          </a:p>
          <a:p>
            <a:endParaRPr lang="sv-SE" sz="900" dirty="0">
              <a:solidFill>
                <a:schemeClr val="tx1"/>
              </a:solidFill>
            </a:endParaRPr>
          </a:p>
          <a:p>
            <a:endParaRPr lang="sv-SE" sz="8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171450"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a:p>
            <a:pPr marL="628650" lvl="1" indent="-171450">
              <a:buFont typeface="Arial" panose="020B0604020202020204" pitchFamily="34" charset="0"/>
              <a:buChar char="•"/>
            </a:pPr>
            <a:endParaRPr lang="sv-SE" sz="1000" dirty="0">
              <a:solidFill>
                <a:schemeClr val="tx1"/>
              </a:solidFill>
            </a:endParaRPr>
          </a:p>
        </p:txBody>
      </p:sp>
      <p:sp>
        <p:nvSpPr>
          <p:cNvPr id="4" name="textruta 3">
            <a:extLst>
              <a:ext uri="{FF2B5EF4-FFF2-40B4-BE49-F238E27FC236}">
                <a16:creationId xmlns:a16="http://schemas.microsoft.com/office/drawing/2014/main" id="{2193D173-EDEA-50DE-0966-82CE3C46544B}"/>
              </a:ext>
            </a:extLst>
          </p:cNvPr>
          <p:cNvSpPr txBox="1"/>
          <p:nvPr/>
        </p:nvSpPr>
        <p:spPr>
          <a:xfrm>
            <a:off x="4253501" y="349321"/>
            <a:ext cx="2884123" cy="369332"/>
          </a:xfrm>
          <a:prstGeom prst="rect">
            <a:avLst/>
          </a:prstGeom>
          <a:noFill/>
        </p:spPr>
        <p:txBody>
          <a:bodyPr wrap="none" rtlCol="0">
            <a:spAutoFit/>
          </a:bodyPr>
          <a:lstStyle/>
          <a:p>
            <a:r>
              <a:rPr lang="sv-SE" dirty="0">
                <a:highlight>
                  <a:srgbClr val="FFFF00"/>
                </a:highlight>
              </a:rPr>
              <a:t>Transportinstruktion UT</a:t>
            </a:r>
          </a:p>
        </p:txBody>
      </p:sp>
    </p:spTree>
    <p:extLst>
      <p:ext uri="{BB962C8B-B14F-4D97-AF65-F5344CB8AC3E}">
        <p14:creationId xmlns:p14="http://schemas.microsoft.com/office/powerpoint/2010/main" val="296773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r>
              <a:rPr lang="sv-SE" sz="1600" b="1" dirty="0"/>
              <a:t>Skapa transportinstruktion</a:t>
            </a:r>
          </a:p>
          <a:p>
            <a:endParaRPr lang="sv-SE" sz="1200" b="1" dirty="0"/>
          </a:p>
          <a:p>
            <a:pPr marL="171450" indent="-171450">
              <a:buFont typeface="Arial" panose="020B0604020202020204" pitchFamily="34" charset="0"/>
              <a:buChar char="•"/>
            </a:pPr>
            <a:r>
              <a:rPr lang="sv-SE" sz="1200" b="1" dirty="0"/>
              <a:t>Syfte</a:t>
            </a:r>
            <a:r>
              <a:rPr lang="sv-SE" sz="1100" b="1" dirty="0"/>
              <a:t> </a:t>
            </a:r>
            <a:r>
              <a:rPr lang="sv-SE" sz="1100" dirty="0"/>
              <a:t>Transportinstruktionsens syfte är att göra det möjligt för transportsystem att skapa transportordrar. Raderna i transportinstruktionen kan för sig själva fungera som transportordrar att utföra transporter på. Men tanken är att Instruktionen kan förfinas ytterligare ner på ordernivå. </a:t>
            </a:r>
            <a:r>
              <a:rPr lang="sv-SE" sz="1100" dirty="0" err="1"/>
              <a:t>Ex.vis</a:t>
            </a:r>
            <a:r>
              <a:rPr lang="sv-SE" sz="1100" dirty="0"/>
              <a:t> som kan förmedlas till enskilda aktörer, bilar och som kan gälla under specifika tider eller för specifika volymer.</a:t>
            </a:r>
          </a:p>
          <a:p>
            <a:pPr marL="171450" indent="-171450">
              <a:buFont typeface="Arial" panose="020B0604020202020204" pitchFamily="34" charset="0"/>
              <a:buChar char="•"/>
            </a:pPr>
            <a:r>
              <a:rPr lang="sv-SE" sz="1100" b="1" dirty="0"/>
              <a:t>Nyttor: </a:t>
            </a:r>
            <a:r>
              <a:rPr lang="sv-SE" sz="1100" dirty="0"/>
              <a:t>Fungerar som information till de som ska skapa </a:t>
            </a:r>
            <a:r>
              <a:rPr lang="sv-SE" sz="1100" dirty="0" err="1"/>
              <a:t>transportordrar</a:t>
            </a:r>
            <a:r>
              <a:rPr lang="sv-SE" sz="1100" dirty="0"/>
              <a:t>. Om inte transportinstruktionen delas upp i flera </a:t>
            </a:r>
            <a:r>
              <a:rPr lang="sv-SE" sz="1100" dirty="0" err="1"/>
              <a:t>transportordrar</a:t>
            </a:r>
            <a:r>
              <a:rPr lang="sv-SE" sz="1100" dirty="0"/>
              <a:t> så innehåller alla transportunderlagsrader i transportinstruktionen all den information som krävs för att kunna utföra en transport. (</a:t>
            </a:r>
            <a:r>
              <a:rPr lang="sv-SE" sz="1100" dirty="0" err="1"/>
              <a:t>ex.vis</a:t>
            </a:r>
            <a:r>
              <a:rPr lang="sv-SE" sz="1100" dirty="0"/>
              <a:t> vilka avlägg som finns samt vilka giltiga mätplatser som kan utföra mätning av en leverans)</a:t>
            </a:r>
            <a:endParaRPr lang="sv-SE" sz="1100" b="1" dirty="0"/>
          </a:p>
          <a:p>
            <a:endParaRPr lang="sv-SE" sz="1100" dirty="0"/>
          </a:p>
          <a:p>
            <a:r>
              <a:rPr lang="sv-SE" sz="1100" dirty="0"/>
              <a:t>Transportinstruktionen hämtar uppgifter från objekt som aktörerna som tar emot transportinstruktionen inte har tillgång till. </a:t>
            </a:r>
            <a:r>
              <a:rPr lang="sv-SE" sz="1100" dirty="0" err="1"/>
              <a:t>Ex.vis</a:t>
            </a:r>
            <a:r>
              <a:rPr lang="sv-SE" sz="1100" dirty="0"/>
              <a:t>:</a:t>
            </a:r>
          </a:p>
          <a:p>
            <a:endParaRPr lang="sv-SE" sz="1100" dirty="0"/>
          </a:p>
          <a:p>
            <a:pPr marL="628650" lvl="1" indent="-171450">
              <a:buFont typeface="Arial" panose="020B0604020202020204" pitchFamily="34" charset="0"/>
              <a:buChar char="•"/>
            </a:pPr>
            <a:r>
              <a:rPr lang="sv-SE" sz="1100" dirty="0"/>
              <a:t>Förstaledskontrakt: Säljare, Anskaffningsform och avtalsform</a:t>
            </a:r>
          </a:p>
          <a:p>
            <a:pPr marL="628650" lvl="1" indent="-171450">
              <a:buFont typeface="Arial" panose="020B0604020202020204" pitchFamily="34" charset="0"/>
              <a:buChar char="•"/>
            </a:pPr>
            <a:r>
              <a:rPr lang="sv-SE" sz="1100" dirty="0"/>
              <a:t>Avtalsobjekt: LLD, </a:t>
            </a:r>
            <a:r>
              <a:rPr lang="sv-SE" sz="1100" dirty="0" err="1"/>
              <a:t>Virksemärkning</a:t>
            </a:r>
            <a:r>
              <a:rPr lang="sv-SE" sz="1100" dirty="0"/>
              <a:t>, Kontaktperson, Produktionsledare, start- slut- och verkligt datum för råvara vid väg. Samt avläggens namn och koordinater.</a:t>
            </a:r>
          </a:p>
          <a:p>
            <a:pPr marL="628650" lvl="1" indent="-171450">
              <a:buFont typeface="Arial" panose="020B0604020202020204" pitchFamily="34" charset="0"/>
              <a:buChar char="•"/>
            </a:pPr>
            <a:endParaRPr lang="sv-SE" sz="1100" dirty="0"/>
          </a:p>
          <a:p>
            <a:endParaRPr lang="sv-SE" sz="1100" dirty="0"/>
          </a:p>
          <a:p>
            <a:pPr marL="171450" indent="-171450">
              <a:buFont typeface="Arial" panose="020B0604020202020204" pitchFamily="34" charset="0"/>
              <a:buChar char="•"/>
            </a:pPr>
            <a:endParaRPr lang="sv-SE" sz="1100" b="1" dirty="0"/>
          </a:p>
          <a:p>
            <a:pPr marL="171450" indent="-171450">
              <a:buFont typeface="Arial" panose="020B0604020202020204" pitchFamily="34" charset="0"/>
              <a:buChar char="•"/>
            </a:pPr>
            <a:r>
              <a:rPr lang="sv-SE" sz="1100" b="1" dirty="0"/>
              <a:t>Utförs av: </a:t>
            </a:r>
            <a:r>
              <a:rPr lang="sv-SE" sz="1100" dirty="0"/>
              <a:t>Utförs automatiskt i affärsnavet och görs tillgänglig för Befraktare, Transportansvarig råvarupart, Logistikinformationsmottagare och ansvarigt transportföretag.</a:t>
            </a:r>
          </a:p>
          <a:p>
            <a:pPr marL="171450" indent="-171450">
              <a:buFont typeface="Arial" panose="020B0604020202020204" pitchFamily="34" charset="0"/>
              <a:buChar char="•"/>
            </a:pPr>
            <a:endParaRPr lang="sv-SE" sz="1100" b="1" dirty="0"/>
          </a:p>
          <a:p>
            <a:pPr marL="171450" indent="-171450">
              <a:buFont typeface="Arial" panose="020B0604020202020204" pitchFamily="34" charset="0"/>
              <a:buChar char="•"/>
            </a:pPr>
            <a:r>
              <a:rPr lang="sv-SE" sz="1200" b="1" dirty="0"/>
              <a:t>Förutsättningar IN</a:t>
            </a:r>
          </a:p>
          <a:p>
            <a:pPr marL="628650" lvl="1" indent="-171450">
              <a:buFont typeface="Arial" panose="020B0604020202020204" pitchFamily="34" charset="0"/>
              <a:buChar char="•"/>
            </a:pPr>
            <a:r>
              <a:rPr lang="sv-SE" sz="1200" dirty="0"/>
              <a:t>Användarskapade transportunderlag</a:t>
            </a:r>
          </a:p>
          <a:p>
            <a:pPr marL="628650" lvl="1" indent="-171450">
              <a:buFont typeface="Arial" panose="020B0604020202020204" pitchFamily="34" charset="0"/>
              <a:buChar char="•"/>
            </a:pPr>
            <a:endParaRPr lang="sv-SE" sz="1200" dirty="0"/>
          </a:p>
          <a:p>
            <a:pPr marL="628650" lvl="1" indent="-171450">
              <a:buFont typeface="Arial" panose="020B0604020202020204" pitchFamily="34" charset="0"/>
              <a:buChar char="•"/>
            </a:pPr>
            <a:endParaRPr lang="sv-SE" sz="1200" dirty="0"/>
          </a:p>
        </p:txBody>
      </p:sp>
    </p:spTree>
    <p:extLst>
      <p:ext uri="{BB962C8B-B14F-4D97-AF65-F5344CB8AC3E}">
        <p14:creationId xmlns:p14="http://schemas.microsoft.com/office/powerpoint/2010/main" val="118608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4" name="Rektangel: rundade hörn 3">
            <a:extLst>
              <a:ext uri="{FF2B5EF4-FFF2-40B4-BE49-F238E27FC236}">
                <a16:creationId xmlns:a16="http://schemas.microsoft.com/office/drawing/2014/main" id="{2B527DFB-DC96-019F-6646-E62D3217DD4E}"/>
              </a:ext>
            </a:extLst>
          </p:cNvPr>
          <p:cNvSpPr/>
          <p:nvPr/>
        </p:nvSpPr>
        <p:spPr>
          <a:xfrm>
            <a:off x="278675" y="1520825"/>
            <a:ext cx="3169920" cy="528102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Leveransinnehåll</a:t>
            </a:r>
          </a:p>
          <a:p>
            <a:pPr marL="171450" indent="-171450">
              <a:buFont typeface="Arial" panose="020B0604020202020204" pitchFamily="34" charset="0"/>
              <a:buChar char="•"/>
            </a:pPr>
            <a:r>
              <a:rPr lang="sv-SE" sz="1100" dirty="0">
                <a:solidFill>
                  <a:schemeClr val="tx1"/>
                </a:solidFill>
              </a:rPr>
              <a:t>Skapas av: Utförande transportföretag (i transportsystem)</a:t>
            </a:r>
          </a:p>
          <a:p>
            <a:pPr marL="171450" indent="-171450">
              <a:buFont typeface="Arial" panose="020B0604020202020204" pitchFamily="34" charset="0"/>
              <a:buChar char="•"/>
            </a:pPr>
            <a:r>
              <a:rPr lang="sv-SE" sz="1100" dirty="0">
                <a:solidFill>
                  <a:schemeClr val="tx1"/>
                </a:solidFill>
              </a:rPr>
              <a:t>Biometria tar emot, förbereder mätning och distribuerar vidare till prenumeranter</a:t>
            </a:r>
          </a:p>
          <a:p>
            <a:pPr marL="171450" indent="-171450">
              <a:buFont typeface="Arial" panose="020B0604020202020204" pitchFamily="34" charset="0"/>
              <a:buChar char="•"/>
            </a:pPr>
            <a:r>
              <a:rPr lang="sv-SE" sz="1100" dirty="0">
                <a:solidFill>
                  <a:schemeClr val="tx1"/>
                </a:solidFill>
              </a:rPr>
              <a:t>Syfte:</a:t>
            </a:r>
          </a:p>
          <a:p>
            <a:pPr marL="628650" lvl="1" indent="-171450">
              <a:buFont typeface="Arial" panose="020B0604020202020204" pitchFamily="34" charset="0"/>
              <a:buChar char="•"/>
            </a:pPr>
            <a:r>
              <a:rPr lang="sv-SE" sz="1100" dirty="0">
                <a:solidFill>
                  <a:schemeClr val="tx1"/>
                </a:solidFill>
              </a:rPr>
              <a:t>Förbereda Biometrias mätplats för vad som ska mätas</a:t>
            </a:r>
          </a:p>
          <a:p>
            <a:pPr marL="628650" lvl="1" indent="-171450">
              <a:buFont typeface="Arial" panose="020B0604020202020204" pitchFamily="34" charset="0"/>
              <a:buChar char="•"/>
            </a:pPr>
            <a:r>
              <a:rPr lang="sv-SE" sz="1100" dirty="0">
                <a:solidFill>
                  <a:schemeClr val="tx1"/>
                </a:solidFill>
              </a:rPr>
              <a:t>Informera mottagare om lastat sortiment.</a:t>
            </a:r>
          </a:p>
          <a:p>
            <a:pPr marL="628650" lvl="1" indent="-171450">
              <a:buFont typeface="Arial" panose="020B0604020202020204" pitchFamily="34" charset="0"/>
              <a:buChar char="•"/>
            </a:pPr>
            <a:r>
              <a:rPr lang="sv-SE" sz="1100" dirty="0">
                <a:solidFill>
                  <a:schemeClr val="tx1"/>
                </a:solidFill>
              </a:rPr>
              <a:t>Informera aktör som hanterar lager om väglager</a:t>
            </a:r>
          </a:p>
          <a:p>
            <a:pPr marL="628650" lvl="1" indent="-171450">
              <a:buFont typeface="Arial" panose="020B0604020202020204" pitchFamily="34" charset="0"/>
              <a:buChar char="•"/>
            </a:pPr>
            <a:r>
              <a:rPr lang="sv-SE" sz="1100" dirty="0">
                <a:solidFill>
                  <a:schemeClr val="tx1"/>
                </a:solidFill>
              </a:rPr>
              <a:t>Förbereda mottagande industri för ankomst.</a:t>
            </a:r>
          </a:p>
          <a:p>
            <a:pPr marL="628650" lvl="1" indent="-171450">
              <a:buFont typeface="Arial" panose="020B0604020202020204" pitchFamily="34" charset="0"/>
              <a:buChar char="•"/>
            </a:pPr>
            <a:r>
              <a:rPr lang="sv-SE" sz="1100" dirty="0">
                <a:solidFill>
                  <a:schemeClr val="tx1"/>
                </a:solidFill>
              </a:rPr>
              <a:t>Förbereda mottagande industri med trädslagsblandning, avverkningsform, trädålder som beslutsunderlag för placering av råvara på industrins lager.</a:t>
            </a:r>
          </a:p>
          <a:p>
            <a:pPr marL="171450" indent="-171450">
              <a:buFont typeface="Arial" panose="020B0604020202020204" pitchFamily="34" charset="0"/>
              <a:buChar char="•"/>
            </a:pPr>
            <a:r>
              <a:rPr lang="sv-SE" sz="1100" dirty="0">
                <a:solidFill>
                  <a:schemeClr val="tx1"/>
                </a:solidFill>
              </a:rPr>
              <a:t>Giltiga mottagare – Leveransinnehåll UT</a:t>
            </a:r>
          </a:p>
          <a:p>
            <a:pPr marL="628650" lvl="1" indent="-171450">
              <a:buFont typeface="Arial" panose="020B0604020202020204" pitchFamily="34" charset="0"/>
              <a:buChar char="•"/>
            </a:pPr>
            <a:r>
              <a:rPr lang="sv-SE" sz="1100" dirty="0">
                <a:solidFill>
                  <a:schemeClr val="tx1"/>
                </a:solidFill>
              </a:rPr>
              <a:t>Mottagare</a:t>
            </a:r>
          </a:p>
          <a:p>
            <a:pPr marL="628650" lvl="1" indent="-171450">
              <a:buFont typeface="Arial" panose="020B0604020202020204" pitchFamily="34" charset="0"/>
              <a:buChar char="•"/>
            </a:pPr>
            <a:r>
              <a:rPr lang="sv-SE" sz="1100" dirty="0">
                <a:solidFill>
                  <a:schemeClr val="tx1"/>
                </a:solidFill>
              </a:rPr>
              <a:t>Befraktare</a:t>
            </a:r>
          </a:p>
          <a:p>
            <a:pPr marL="628650" lvl="1" indent="-171450">
              <a:buFont typeface="Arial" panose="020B0604020202020204" pitchFamily="34" charset="0"/>
              <a:buChar char="•"/>
            </a:pPr>
            <a:r>
              <a:rPr lang="sv-SE" sz="1100" dirty="0">
                <a:solidFill>
                  <a:schemeClr val="tx1"/>
                </a:solidFill>
              </a:rPr>
              <a:t>Transportansvarig Råvarupart</a:t>
            </a:r>
          </a:p>
          <a:p>
            <a:pPr marL="628650" lvl="1" indent="-171450">
              <a:buFont typeface="Arial" panose="020B0604020202020204" pitchFamily="34" charset="0"/>
              <a:buChar char="•"/>
            </a:pPr>
            <a:r>
              <a:rPr lang="sv-SE" sz="1100" dirty="0">
                <a:solidFill>
                  <a:schemeClr val="tx1"/>
                </a:solidFill>
              </a:rPr>
              <a:t>Lagerinformationsmottagare (LIM)</a:t>
            </a:r>
          </a:p>
          <a:p>
            <a:pPr marL="628650" lvl="1" indent="-171450">
              <a:buFont typeface="Arial" panose="020B0604020202020204" pitchFamily="34" charset="0"/>
              <a:buChar char="•"/>
            </a:pPr>
            <a:r>
              <a:rPr lang="sv-SE" sz="1100" dirty="0">
                <a:solidFill>
                  <a:schemeClr val="tx1"/>
                </a:solidFill>
              </a:rPr>
              <a:t>Ansvarigt transportföretag</a:t>
            </a: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3" name="Rektangel: rundade hörn 2">
            <a:extLst>
              <a:ext uri="{FF2B5EF4-FFF2-40B4-BE49-F238E27FC236}">
                <a16:creationId xmlns:a16="http://schemas.microsoft.com/office/drawing/2014/main" id="{4E95DB4F-52EF-36EA-803D-2E8C024A055F}"/>
              </a:ext>
            </a:extLst>
          </p:cNvPr>
          <p:cNvSpPr/>
          <p:nvPr/>
        </p:nvSpPr>
        <p:spPr>
          <a:xfrm>
            <a:off x="3866583" y="1520825"/>
            <a:ext cx="2975377" cy="5281028"/>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Leveransinnehåll</a:t>
            </a:r>
          </a:p>
          <a:p>
            <a:r>
              <a:rPr lang="sv-SE" sz="1050" dirty="0">
                <a:solidFill>
                  <a:schemeClr val="tx1"/>
                </a:solidFill>
              </a:rPr>
              <a:t>Externt </a:t>
            </a:r>
            <a:r>
              <a:rPr lang="sv-SE" sz="1050" dirty="0" err="1">
                <a:solidFill>
                  <a:schemeClr val="tx1"/>
                </a:solidFill>
              </a:rPr>
              <a:t>leveransID</a:t>
            </a:r>
            <a:r>
              <a:rPr lang="sv-SE" sz="1050" dirty="0">
                <a:solidFill>
                  <a:schemeClr val="tx1"/>
                </a:solidFill>
              </a:rPr>
              <a:t> (</a:t>
            </a:r>
            <a:r>
              <a:rPr lang="sv-SE" sz="1050" dirty="0" err="1">
                <a:solidFill>
                  <a:schemeClr val="tx1"/>
                </a:solidFill>
              </a:rPr>
              <a:t>leveransinnehållsID</a:t>
            </a:r>
            <a:r>
              <a:rPr lang="sv-SE" sz="1050" dirty="0">
                <a:solidFill>
                  <a:schemeClr val="tx1"/>
                </a:solidFill>
              </a:rPr>
              <a:t>)</a:t>
            </a:r>
          </a:p>
          <a:p>
            <a:r>
              <a:rPr lang="sv-SE" sz="1050" dirty="0">
                <a:solidFill>
                  <a:schemeClr val="tx1"/>
                </a:solidFill>
              </a:rPr>
              <a:t>Mätplats</a:t>
            </a:r>
          </a:p>
          <a:p>
            <a:r>
              <a:rPr lang="sv-SE" sz="1050" dirty="0">
                <a:solidFill>
                  <a:schemeClr val="tx1"/>
                </a:solidFill>
              </a:rPr>
              <a:t>Avtalsobjekt</a:t>
            </a:r>
          </a:p>
          <a:p>
            <a:r>
              <a:rPr lang="sv-SE" sz="1050" dirty="0" err="1">
                <a:solidFill>
                  <a:schemeClr val="tx1"/>
                </a:solidFill>
              </a:rPr>
              <a:t>Mottagninsplats</a:t>
            </a:r>
            <a:endParaRPr lang="sv-SE" sz="1050" dirty="0">
              <a:solidFill>
                <a:schemeClr val="tx1"/>
              </a:solidFill>
            </a:endParaRPr>
          </a:p>
          <a:p>
            <a:r>
              <a:rPr lang="sv-SE" sz="1050" dirty="0">
                <a:solidFill>
                  <a:schemeClr val="tx1"/>
                </a:solidFill>
              </a:rPr>
              <a:t>Mottagare</a:t>
            </a:r>
          </a:p>
          <a:p>
            <a:r>
              <a:rPr lang="sv-SE" sz="1050" dirty="0">
                <a:solidFill>
                  <a:schemeClr val="tx1"/>
                </a:solidFill>
              </a:rPr>
              <a:t>Sändande part ID</a:t>
            </a:r>
          </a:p>
          <a:p>
            <a:r>
              <a:rPr lang="sv-SE" sz="1050" dirty="0">
                <a:solidFill>
                  <a:schemeClr val="tx1"/>
                </a:solidFill>
              </a:rPr>
              <a:t>Avverkningsform</a:t>
            </a:r>
          </a:p>
          <a:p>
            <a:r>
              <a:rPr lang="sv-SE" sz="1050" dirty="0">
                <a:solidFill>
                  <a:schemeClr val="tx1"/>
                </a:solidFill>
              </a:rPr>
              <a:t>Trädålder</a:t>
            </a:r>
          </a:p>
          <a:p>
            <a:r>
              <a:rPr lang="sv-SE" sz="1050" dirty="0">
                <a:solidFill>
                  <a:schemeClr val="tx1"/>
                </a:solidFill>
              </a:rPr>
              <a:t>Avverkningsdatum från</a:t>
            </a:r>
          </a:p>
          <a:p>
            <a:r>
              <a:rPr lang="sv-SE" sz="1050" dirty="0">
                <a:solidFill>
                  <a:schemeClr val="tx1"/>
                </a:solidFill>
              </a:rPr>
              <a:t>Skotningsdatum från </a:t>
            </a:r>
          </a:p>
          <a:p>
            <a:r>
              <a:rPr lang="sv-SE" sz="1050" dirty="0">
                <a:solidFill>
                  <a:schemeClr val="tx1"/>
                </a:solidFill>
              </a:rPr>
              <a:t>Startplats transport</a:t>
            </a:r>
          </a:p>
          <a:p>
            <a:r>
              <a:rPr lang="sv-SE" sz="1050" dirty="0">
                <a:solidFill>
                  <a:schemeClr val="tx1"/>
                </a:solidFill>
              </a:rPr>
              <a:t>Koordinat vid lastning av lastat sortiment</a:t>
            </a:r>
          </a:p>
          <a:p>
            <a:r>
              <a:rPr lang="sv-SE" sz="1050" dirty="0">
                <a:solidFill>
                  <a:schemeClr val="tx1"/>
                </a:solidFill>
              </a:rPr>
              <a:t>Startplats transport</a:t>
            </a:r>
          </a:p>
          <a:p>
            <a:r>
              <a:rPr lang="sv-SE" sz="1050" dirty="0">
                <a:solidFill>
                  <a:schemeClr val="tx1"/>
                </a:solidFill>
              </a:rPr>
              <a:t>Transportslag</a:t>
            </a:r>
          </a:p>
          <a:p>
            <a:r>
              <a:rPr lang="sv-SE" sz="1050" dirty="0" err="1">
                <a:solidFill>
                  <a:schemeClr val="tx1"/>
                </a:solidFill>
              </a:rPr>
              <a:t>Lastbärare</a:t>
            </a:r>
            <a:endParaRPr lang="sv-SE" sz="1050" dirty="0">
              <a:solidFill>
                <a:schemeClr val="tx1"/>
              </a:solidFill>
            </a:endParaRPr>
          </a:p>
          <a:p>
            <a:r>
              <a:rPr lang="sv-SE" sz="1050" dirty="0">
                <a:solidFill>
                  <a:schemeClr val="tx1"/>
                </a:solidFill>
              </a:rPr>
              <a:t>Uppskattad ankomsttid till mätplats</a:t>
            </a:r>
          </a:p>
          <a:p>
            <a:r>
              <a:rPr lang="sv-SE" sz="1050" dirty="0">
                <a:solidFill>
                  <a:schemeClr val="tx1"/>
                </a:solidFill>
              </a:rPr>
              <a:t>Mätplats</a:t>
            </a:r>
          </a:p>
          <a:p>
            <a:r>
              <a:rPr lang="sv-SE" sz="1050" dirty="0">
                <a:solidFill>
                  <a:schemeClr val="tx1"/>
                </a:solidFill>
              </a:rPr>
              <a:t>Uppskattad ankomsttidpunkt till slutplats transport</a:t>
            </a:r>
          </a:p>
          <a:p>
            <a:r>
              <a:rPr lang="sv-SE" sz="1050" dirty="0">
                <a:solidFill>
                  <a:schemeClr val="tx1"/>
                </a:solidFill>
              </a:rPr>
              <a:t>Anskaffningsform</a:t>
            </a:r>
          </a:p>
          <a:p>
            <a:r>
              <a:rPr lang="sv-SE" sz="1050" dirty="0">
                <a:solidFill>
                  <a:schemeClr val="tx1"/>
                </a:solidFill>
              </a:rPr>
              <a:t>Avtalsform</a:t>
            </a:r>
          </a:p>
          <a:p>
            <a:r>
              <a:rPr lang="sv-SE" sz="1050" dirty="0">
                <a:solidFill>
                  <a:schemeClr val="tx1"/>
                </a:solidFill>
              </a:rPr>
              <a:t>Producerat handelssortiment</a:t>
            </a:r>
          </a:p>
          <a:p>
            <a:r>
              <a:rPr lang="sv-SE" sz="1050" dirty="0">
                <a:solidFill>
                  <a:schemeClr val="tx1"/>
                </a:solidFill>
              </a:rPr>
              <a:t>Producerat för mottagningsplats</a:t>
            </a:r>
          </a:p>
          <a:p>
            <a:r>
              <a:rPr lang="sv-SE" sz="1050" dirty="0">
                <a:solidFill>
                  <a:schemeClr val="tx1"/>
                </a:solidFill>
              </a:rPr>
              <a:t>Startplats transport</a:t>
            </a:r>
          </a:p>
          <a:p>
            <a:r>
              <a:rPr lang="sv-SE" sz="1050" dirty="0">
                <a:solidFill>
                  <a:schemeClr val="tx1"/>
                </a:solidFill>
              </a:rPr>
              <a:t>Lastad kvantitet</a:t>
            </a:r>
          </a:p>
          <a:p>
            <a:r>
              <a:rPr lang="sv-SE" sz="1050" dirty="0">
                <a:solidFill>
                  <a:schemeClr val="tx1"/>
                </a:solidFill>
              </a:rPr>
              <a:t>Lastens placering på </a:t>
            </a:r>
            <a:r>
              <a:rPr lang="sv-SE" sz="1050" dirty="0" err="1">
                <a:solidFill>
                  <a:schemeClr val="tx1"/>
                </a:solidFill>
              </a:rPr>
              <a:t>lastbäraren</a:t>
            </a:r>
            <a:endParaRPr lang="sv-SE" sz="1050" dirty="0">
              <a:solidFill>
                <a:schemeClr val="tx1"/>
              </a:solidFill>
            </a:endParaRPr>
          </a:p>
          <a:p>
            <a:r>
              <a:rPr lang="sv-SE" sz="1050" dirty="0">
                <a:solidFill>
                  <a:schemeClr val="tx1"/>
                </a:solidFill>
              </a:rPr>
              <a:t>Trädslagsblandning</a:t>
            </a:r>
          </a:p>
          <a:p>
            <a:r>
              <a:rPr lang="sv-SE" sz="1050" dirty="0">
                <a:solidFill>
                  <a:schemeClr val="tx1"/>
                </a:solidFill>
              </a:rPr>
              <a:t>Mottagande industris stickprov</a:t>
            </a:r>
          </a:p>
          <a:p>
            <a:r>
              <a:rPr lang="sv-SE" sz="1050" dirty="0">
                <a:solidFill>
                  <a:schemeClr val="tx1"/>
                </a:solidFill>
              </a:rPr>
              <a:t>Virkesmärkning</a:t>
            </a:r>
          </a:p>
          <a:p>
            <a:r>
              <a:rPr lang="sv-SE" sz="1050" dirty="0" err="1">
                <a:solidFill>
                  <a:schemeClr val="tx1"/>
                </a:solidFill>
              </a:rPr>
              <a:t>Handelsssortiment</a:t>
            </a:r>
            <a:endParaRPr lang="sv-SE" sz="1050" dirty="0">
              <a:solidFill>
                <a:schemeClr val="tx1"/>
              </a:solidFill>
            </a:endParaRPr>
          </a:p>
          <a:p>
            <a:r>
              <a:rPr lang="sv-SE" sz="1050" dirty="0">
                <a:solidFill>
                  <a:schemeClr val="tx1"/>
                </a:solidFill>
              </a:rPr>
              <a:t>Slutkört</a:t>
            </a:r>
          </a:p>
          <a:p>
            <a:endParaRPr lang="sv-SE" sz="10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5" name="textruta 4">
            <a:extLst>
              <a:ext uri="{FF2B5EF4-FFF2-40B4-BE49-F238E27FC236}">
                <a16:creationId xmlns:a16="http://schemas.microsoft.com/office/drawing/2014/main" id="{2193D9F9-99F5-5FBF-F334-0D794E20F5F2}"/>
              </a:ext>
            </a:extLst>
          </p:cNvPr>
          <p:cNvSpPr txBox="1"/>
          <p:nvPr/>
        </p:nvSpPr>
        <p:spPr>
          <a:xfrm>
            <a:off x="2558265" y="205483"/>
            <a:ext cx="3254417" cy="369332"/>
          </a:xfrm>
          <a:prstGeom prst="rect">
            <a:avLst/>
          </a:prstGeom>
          <a:noFill/>
        </p:spPr>
        <p:txBody>
          <a:bodyPr wrap="none" rtlCol="0">
            <a:spAutoFit/>
          </a:bodyPr>
          <a:lstStyle/>
          <a:p>
            <a:r>
              <a:rPr lang="sv-SE" dirty="0">
                <a:highlight>
                  <a:srgbClr val="FFFF00"/>
                </a:highlight>
              </a:rPr>
              <a:t>Leveransinnehåll IN och UT</a:t>
            </a:r>
          </a:p>
        </p:txBody>
      </p:sp>
    </p:spTree>
    <p:extLst>
      <p:ext uri="{BB962C8B-B14F-4D97-AF65-F5344CB8AC3E}">
        <p14:creationId xmlns:p14="http://schemas.microsoft.com/office/powerpoint/2010/main" val="135204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5" name="Rektangel: rundade hörn 4">
            <a:extLst>
              <a:ext uri="{FF2B5EF4-FFF2-40B4-BE49-F238E27FC236}">
                <a16:creationId xmlns:a16="http://schemas.microsoft.com/office/drawing/2014/main" id="{5C3BB294-D6D3-B3E8-5693-F9D62EB1DFB5}"/>
              </a:ext>
            </a:extLst>
          </p:cNvPr>
          <p:cNvSpPr/>
          <p:nvPr/>
        </p:nvSpPr>
        <p:spPr>
          <a:xfrm>
            <a:off x="2175643" y="1520825"/>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Transportstatus</a:t>
            </a:r>
          </a:p>
          <a:p>
            <a:pPr marL="171450" indent="-171450">
              <a:buFont typeface="Arial" panose="020B0604020202020204" pitchFamily="34" charset="0"/>
              <a:buChar char="•"/>
            </a:pPr>
            <a:r>
              <a:rPr lang="sv-SE" sz="1100" dirty="0">
                <a:solidFill>
                  <a:schemeClr val="tx1"/>
                </a:solidFill>
              </a:rPr>
              <a:t>Skapas av: Utförande transportföretag (i transportsystem)</a:t>
            </a:r>
          </a:p>
          <a:p>
            <a:pPr marL="171450" indent="-171450">
              <a:buFont typeface="Arial" panose="020B0604020202020204" pitchFamily="34" charset="0"/>
              <a:buChar char="•"/>
            </a:pPr>
            <a:r>
              <a:rPr lang="sv-SE" sz="1100" dirty="0">
                <a:solidFill>
                  <a:schemeClr val="tx1"/>
                </a:solidFill>
              </a:rPr>
              <a:t>Biometria tar emot, förbereder mätning och distribuerar vidare till prenumeranter</a:t>
            </a:r>
          </a:p>
          <a:p>
            <a:pPr marL="171450" indent="-171450">
              <a:buFont typeface="Arial" panose="020B0604020202020204" pitchFamily="34" charset="0"/>
              <a:buChar char="•"/>
            </a:pPr>
            <a:r>
              <a:rPr lang="sv-SE" sz="1100" dirty="0">
                <a:solidFill>
                  <a:schemeClr val="tx1"/>
                </a:solidFill>
              </a:rPr>
              <a:t>Giltiga mottagare – Transportstatus UT</a:t>
            </a:r>
          </a:p>
          <a:p>
            <a:pPr marL="628650" lvl="1" indent="-171450">
              <a:buFont typeface="Arial" panose="020B0604020202020204" pitchFamily="34" charset="0"/>
              <a:buChar char="•"/>
            </a:pPr>
            <a:r>
              <a:rPr lang="sv-SE" sz="1100" dirty="0">
                <a:solidFill>
                  <a:schemeClr val="tx1"/>
                </a:solidFill>
              </a:rPr>
              <a:t>Mottagare</a:t>
            </a:r>
          </a:p>
          <a:p>
            <a:pPr marL="628650" lvl="1" indent="-171450">
              <a:buFont typeface="Arial" panose="020B0604020202020204" pitchFamily="34" charset="0"/>
              <a:buChar char="•"/>
            </a:pPr>
            <a:r>
              <a:rPr lang="sv-SE" sz="1100" dirty="0">
                <a:solidFill>
                  <a:schemeClr val="tx1"/>
                </a:solidFill>
              </a:rPr>
              <a:t>Logistikinformationsmottagare (LIM) – </a:t>
            </a:r>
          </a:p>
          <a:p>
            <a:pPr marL="171450" indent="-171450">
              <a:buFont typeface="Arial" panose="020B0604020202020204" pitchFamily="34" charset="0"/>
              <a:buChar char="•"/>
            </a:pPr>
            <a:r>
              <a:rPr lang="sv-SE" sz="1100" dirty="0">
                <a:solidFill>
                  <a:schemeClr val="tx1"/>
                </a:solidFill>
              </a:rPr>
              <a:t>Syfte: Möjliggör för aktörer att förbereda inför leverans. Samt </a:t>
            </a:r>
            <a:r>
              <a:rPr lang="sv-SE" sz="1100" dirty="0" err="1">
                <a:solidFill>
                  <a:schemeClr val="tx1"/>
                </a:solidFill>
              </a:rPr>
              <a:t>möjligör</a:t>
            </a:r>
            <a:r>
              <a:rPr lang="sv-SE" sz="1100" dirty="0">
                <a:solidFill>
                  <a:schemeClr val="tx1"/>
                </a:solidFill>
              </a:rPr>
              <a:t> att skapa tjänster som kan följa leveranser och deras statusar</a:t>
            </a:r>
          </a:p>
          <a:p>
            <a:pPr marL="171450"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3" name="Rektangel: rundade hörn 2">
            <a:extLst>
              <a:ext uri="{FF2B5EF4-FFF2-40B4-BE49-F238E27FC236}">
                <a16:creationId xmlns:a16="http://schemas.microsoft.com/office/drawing/2014/main" id="{247CEE8D-5B6A-E8C8-9519-92001422553F}"/>
              </a:ext>
            </a:extLst>
          </p:cNvPr>
          <p:cNvSpPr/>
          <p:nvPr/>
        </p:nvSpPr>
        <p:spPr>
          <a:xfrm>
            <a:off x="5495937" y="1500526"/>
            <a:ext cx="2975377" cy="5208838"/>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Transportstatus</a:t>
            </a:r>
          </a:p>
          <a:p>
            <a:r>
              <a:rPr lang="sv-SE" sz="1050" dirty="0" err="1">
                <a:solidFill>
                  <a:schemeClr val="tx1"/>
                </a:solidFill>
              </a:rPr>
              <a:t>TransportstatusID</a:t>
            </a:r>
            <a:endParaRPr lang="sv-SE" sz="1050" dirty="0">
              <a:solidFill>
                <a:schemeClr val="tx1"/>
              </a:solidFill>
            </a:endParaRPr>
          </a:p>
          <a:p>
            <a:r>
              <a:rPr lang="sv-SE" sz="1050" dirty="0">
                <a:solidFill>
                  <a:schemeClr val="tx1"/>
                </a:solidFill>
              </a:rPr>
              <a:t>Mätplats</a:t>
            </a:r>
          </a:p>
          <a:p>
            <a:r>
              <a:rPr lang="sv-SE" sz="1050" dirty="0" err="1">
                <a:solidFill>
                  <a:schemeClr val="tx1"/>
                </a:solidFill>
              </a:rPr>
              <a:t>Uppskatttad</a:t>
            </a:r>
            <a:r>
              <a:rPr lang="sv-SE" sz="1050" dirty="0">
                <a:solidFill>
                  <a:schemeClr val="tx1"/>
                </a:solidFill>
              </a:rPr>
              <a:t> ankomsttid till mätplats</a:t>
            </a:r>
          </a:p>
          <a:p>
            <a:r>
              <a:rPr lang="sv-SE" sz="1050" dirty="0">
                <a:solidFill>
                  <a:schemeClr val="tx1"/>
                </a:solidFill>
              </a:rPr>
              <a:t>Transportmedlets identitet</a:t>
            </a:r>
          </a:p>
          <a:p>
            <a:r>
              <a:rPr lang="sv-SE" sz="1050" dirty="0">
                <a:solidFill>
                  <a:schemeClr val="tx1"/>
                </a:solidFill>
              </a:rPr>
              <a:t>Transportslag</a:t>
            </a:r>
          </a:p>
          <a:p>
            <a:r>
              <a:rPr lang="sv-SE" sz="1050" dirty="0">
                <a:solidFill>
                  <a:schemeClr val="tx1"/>
                </a:solidFill>
              </a:rPr>
              <a:t>Transportmedeltyp</a:t>
            </a:r>
          </a:p>
          <a:p>
            <a:r>
              <a:rPr lang="sv-SE" sz="1050" dirty="0">
                <a:solidFill>
                  <a:schemeClr val="tx1"/>
                </a:solidFill>
              </a:rPr>
              <a:t>Medför kran (ja/nej)</a:t>
            </a:r>
          </a:p>
          <a:p>
            <a:r>
              <a:rPr lang="sv-SE" sz="1050" dirty="0" err="1">
                <a:solidFill>
                  <a:schemeClr val="tx1"/>
                </a:solidFill>
              </a:rPr>
              <a:t>Lastbärarnas</a:t>
            </a:r>
            <a:r>
              <a:rPr lang="sv-SE" sz="1050" dirty="0">
                <a:solidFill>
                  <a:schemeClr val="tx1"/>
                </a:solidFill>
              </a:rPr>
              <a:t> identiteter</a:t>
            </a:r>
          </a:p>
          <a:p>
            <a:r>
              <a:rPr lang="sv-SE" sz="1050" dirty="0">
                <a:solidFill>
                  <a:schemeClr val="tx1"/>
                </a:solidFill>
              </a:rPr>
              <a:t>Lastbärarenhetstyp</a:t>
            </a:r>
          </a:p>
          <a:p>
            <a:r>
              <a:rPr lang="sv-SE" sz="1050" dirty="0">
                <a:solidFill>
                  <a:schemeClr val="tx1"/>
                </a:solidFill>
              </a:rPr>
              <a:t>Inbördes relation mellan lastbärare</a:t>
            </a:r>
          </a:p>
          <a:p>
            <a:r>
              <a:rPr lang="sv-SE" sz="1050" dirty="0">
                <a:solidFill>
                  <a:schemeClr val="tx1"/>
                </a:solidFill>
              </a:rPr>
              <a:t>Antal möjliga lastplatser på lastbäraren</a:t>
            </a:r>
          </a:p>
          <a:p>
            <a:r>
              <a:rPr lang="sv-SE" sz="1050" dirty="0">
                <a:solidFill>
                  <a:schemeClr val="tx1"/>
                </a:solidFill>
              </a:rPr>
              <a:t>Externt </a:t>
            </a:r>
            <a:r>
              <a:rPr lang="sv-SE" sz="1050" dirty="0" err="1">
                <a:solidFill>
                  <a:schemeClr val="tx1"/>
                </a:solidFill>
              </a:rPr>
              <a:t>leveransID</a:t>
            </a:r>
            <a:r>
              <a:rPr lang="sv-SE" sz="1050" dirty="0">
                <a:solidFill>
                  <a:schemeClr val="tx1"/>
                </a:solidFill>
              </a:rPr>
              <a:t> (referens till Leveransinnehåll)</a:t>
            </a:r>
          </a:p>
          <a:p>
            <a:r>
              <a:rPr lang="sv-SE" sz="1050" dirty="0">
                <a:solidFill>
                  <a:schemeClr val="tx1"/>
                </a:solidFill>
              </a:rPr>
              <a:t>Mottagare</a:t>
            </a:r>
          </a:p>
          <a:p>
            <a:r>
              <a:rPr lang="sv-SE" sz="1050" dirty="0">
                <a:solidFill>
                  <a:schemeClr val="tx1"/>
                </a:solidFill>
              </a:rPr>
              <a:t>Externa referenser</a:t>
            </a:r>
          </a:p>
          <a:p>
            <a:r>
              <a:rPr lang="sv-SE" sz="1050" dirty="0">
                <a:solidFill>
                  <a:schemeClr val="tx1"/>
                </a:solidFill>
              </a:rPr>
              <a:t>Utförande transportföretag</a:t>
            </a:r>
          </a:p>
          <a:p>
            <a:r>
              <a:rPr lang="sv-SE" sz="1050" dirty="0">
                <a:solidFill>
                  <a:schemeClr val="tx1"/>
                </a:solidFill>
              </a:rPr>
              <a:t>Status</a:t>
            </a:r>
          </a:p>
          <a:p>
            <a:r>
              <a:rPr lang="sv-SE" sz="1050" dirty="0">
                <a:solidFill>
                  <a:schemeClr val="tx1"/>
                </a:solidFill>
              </a:rPr>
              <a:t>	Planerad</a:t>
            </a:r>
          </a:p>
          <a:p>
            <a:r>
              <a:rPr lang="sv-SE" sz="1050" dirty="0">
                <a:solidFill>
                  <a:schemeClr val="tx1"/>
                </a:solidFill>
              </a:rPr>
              <a:t>	På väg</a:t>
            </a:r>
          </a:p>
          <a:p>
            <a:r>
              <a:rPr lang="sv-SE" sz="1050" dirty="0">
                <a:solidFill>
                  <a:schemeClr val="tx1"/>
                </a:solidFill>
              </a:rPr>
              <a:t>	Ankom mätplats</a:t>
            </a:r>
          </a:p>
          <a:p>
            <a:r>
              <a:rPr lang="sv-SE" sz="1050" dirty="0">
                <a:solidFill>
                  <a:schemeClr val="tx1"/>
                </a:solidFill>
              </a:rPr>
              <a:t>	Avgick mätplats</a:t>
            </a:r>
          </a:p>
          <a:p>
            <a:r>
              <a:rPr lang="sv-SE" sz="1050" dirty="0">
                <a:solidFill>
                  <a:schemeClr val="tx1"/>
                </a:solidFill>
              </a:rPr>
              <a:t>	Ankom lossning</a:t>
            </a:r>
          </a:p>
          <a:p>
            <a:r>
              <a:rPr lang="sv-SE" sz="1050" dirty="0">
                <a:solidFill>
                  <a:schemeClr val="tx1"/>
                </a:solidFill>
              </a:rPr>
              <a:t>	Lossning påbörjad</a:t>
            </a:r>
          </a:p>
          <a:p>
            <a:r>
              <a:rPr lang="sv-SE" sz="1050" dirty="0">
                <a:solidFill>
                  <a:schemeClr val="tx1"/>
                </a:solidFill>
              </a:rPr>
              <a:t>	Avgick lossning</a:t>
            </a:r>
          </a:p>
          <a:p>
            <a:r>
              <a:rPr lang="sv-SE" sz="1050" dirty="0">
                <a:solidFill>
                  <a:schemeClr val="tx1"/>
                </a:solidFill>
              </a:rPr>
              <a:t>	Lämnat området</a:t>
            </a:r>
          </a:p>
          <a:p>
            <a:r>
              <a:rPr lang="sv-SE" sz="1050" dirty="0">
                <a:solidFill>
                  <a:schemeClr val="tx1"/>
                </a:solidFill>
              </a:rPr>
              <a:t>Slutplats transport</a:t>
            </a:r>
          </a:p>
          <a:p>
            <a:r>
              <a:rPr lang="sv-SE" sz="1050" dirty="0">
                <a:solidFill>
                  <a:schemeClr val="tx1"/>
                </a:solidFill>
              </a:rPr>
              <a:t>Uppskattad ankomsttid slutplats transport</a:t>
            </a:r>
          </a:p>
          <a:p>
            <a:r>
              <a:rPr lang="sv-SE" sz="1050" dirty="0">
                <a:solidFill>
                  <a:schemeClr val="tx1"/>
                </a:solidFill>
              </a:rPr>
              <a:t>Handelssortiment</a:t>
            </a:r>
          </a:p>
          <a:p>
            <a:endParaRPr lang="sv-SE" sz="1050" dirty="0">
              <a:solidFill>
                <a:schemeClr val="tx1"/>
              </a:solidFill>
            </a:endParaRPr>
          </a:p>
          <a:p>
            <a:endParaRPr lang="sv-SE" sz="1050" dirty="0">
              <a:solidFill>
                <a:schemeClr val="tx1"/>
              </a:solidFill>
            </a:endParaRPr>
          </a:p>
          <a:p>
            <a:endParaRPr lang="sv-SE" sz="10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4" name="textruta 3">
            <a:extLst>
              <a:ext uri="{FF2B5EF4-FFF2-40B4-BE49-F238E27FC236}">
                <a16:creationId xmlns:a16="http://schemas.microsoft.com/office/drawing/2014/main" id="{47D5EC9F-3C5F-DA5A-E0BE-D872BA3ECE0E}"/>
              </a:ext>
            </a:extLst>
          </p:cNvPr>
          <p:cNvSpPr txBox="1"/>
          <p:nvPr/>
        </p:nvSpPr>
        <p:spPr>
          <a:xfrm>
            <a:off x="2794571" y="359596"/>
            <a:ext cx="3127779" cy="646331"/>
          </a:xfrm>
          <a:prstGeom prst="rect">
            <a:avLst/>
          </a:prstGeom>
          <a:noFill/>
        </p:spPr>
        <p:txBody>
          <a:bodyPr wrap="none" rtlCol="0">
            <a:spAutoFit/>
          </a:bodyPr>
          <a:lstStyle/>
          <a:p>
            <a:r>
              <a:rPr lang="sv-SE" dirty="0">
                <a:highlight>
                  <a:srgbClr val="FFFF00"/>
                </a:highlight>
              </a:rPr>
              <a:t>Transportstatus  IN och UT</a:t>
            </a:r>
          </a:p>
          <a:p>
            <a:endParaRPr lang="sv-SE" dirty="0"/>
          </a:p>
        </p:txBody>
      </p:sp>
    </p:spTree>
    <p:extLst>
      <p:ext uri="{BB962C8B-B14F-4D97-AF65-F5344CB8AC3E}">
        <p14:creationId xmlns:p14="http://schemas.microsoft.com/office/powerpoint/2010/main" val="3640283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455123" y="1690688"/>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r>
              <a:rPr lang="sv-SE" sz="1600" b="1" dirty="0"/>
              <a:t>Avisera transportstatus</a:t>
            </a:r>
          </a:p>
          <a:p>
            <a:endParaRPr lang="sv-SE" sz="1200" b="1" dirty="0"/>
          </a:p>
          <a:p>
            <a:pPr marL="171450" indent="-171450">
              <a:buFont typeface="Arial" panose="020B0604020202020204" pitchFamily="34" charset="0"/>
              <a:buChar char="•"/>
            </a:pPr>
            <a:r>
              <a:rPr lang="sv-SE" sz="1200" b="1" dirty="0"/>
              <a:t>Syfte</a:t>
            </a:r>
            <a:r>
              <a:rPr lang="sv-SE" sz="1100" b="1" dirty="0"/>
              <a:t>: </a:t>
            </a:r>
            <a:r>
              <a:rPr lang="sv-SE" sz="1100" dirty="0"/>
              <a:t>Transportstatus berättar status på transporten. </a:t>
            </a:r>
            <a:r>
              <a:rPr lang="sv-SE" sz="1200" dirty="0"/>
              <a:t>Dels krävs transportstatus för att mätning av en leverans ska kunna genomföras i Biometrias mätplatssystem. Förutom detta är huvudsyftet att berätta för prenumeranter av transportstatus  vad som händer under transportens gång. </a:t>
            </a:r>
          </a:p>
          <a:p>
            <a:pPr marL="171450" indent="-171450">
              <a:buFont typeface="Arial" panose="020B0604020202020204" pitchFamily="34" charset="0"/>
              <a:buChar char="•"/>
            </a:pPr>
            <a:endParaRPr lang="sv-SE" sz="1100" b="1" dirty="0"/>
          </a:p>
          <a:p>
            <a:pPr marL="171450" indent="-171450">
              <a:buFont typeface="Arial" panose="020B0604020202020204" pitchFamily="34" charset="0"/>
              <a:buChar char="•"/>
            </a:pPr>
            <a:r>
              <a:rPr lang="sv-SE" sz="1100" b="1" dirty="0"/>
              <a:t>Utförs av: </a:t>
            </a:r>
            <a:r>
              <a:rPr lang="sv-SE" sz="1200" dirty="0"/>
              <a:t>Utförs av utförande transportföretag i ett transportsystem, alternativt om en chaufför saknar transportsystem, av chauffören i chaufförsklienten. </a:t>
            </a:r>
            <a:endParaRPr lang="sv-SE" sz="1100" dirty="0"/>
          </a:p>
          <a:p>
            <a:pPr marL="171450" indent="-171450">
              <a:buFont typeface="Arial" panose="020B0604020202020204" pitchFamily="34" charset="0"/>
              <a:buChar char="•"/>
            </a:pPr>
            <a:endParaRPr lang="sv-SE" sz="1100" b="1" dirty="0"/>
          </a:p>
          <a:p>
            <a:pPr marL="171450" indent="-171450">
              <a:buFont typeface="Arial" panose="020B0604020202020204" pitchFamily="34" charset="0"/>
              <a:buChar char="•"/>
            </a:pPr>
            <a:r>
              <a:rPr lang="sv-SE" sz="1200" b="1" dirty="0"/>
              <a:t>Förutsättningar IN</a:t>
            </a:r>
          </a:p>
          <a:p>
            <a:pPr marL="628650" lvl="1" indent="-171450">
              <a:buFont typeface="Arial" panose="020B0604020202020204" pitchFamily="34" charset="0"/>
              <a:buChar char="•"/>
            </a:pPr>
            <a:r>
              <a:rPr lang="sv-SE" sz="1200" dirty="0"/>
              <a:t>Att ett leveransinnehåll finns skapat dom transportstatus kan referera till.</a:t>
            </a:r>
          </a:p>
          <a:p>
            <a:pPr marL="628650" lvl="1" indent="-171450">
              <a:buFont typeface="Arial" panose="020B0604020202020204" pitchFamily="34" charset="0"/>
              <a:buChar char="•"/>
            </a:pPr>
            <a:endParaRPr lang="sv-SE" sz="1100" dirty="0"/>
          </a:p>
          <a:p>
            <a:pPr marL="171450" indent="-171450">
              <a:buFont typeface="Arial" panose="020B0604020202020204" pitchFamily="34" charset="0"/>
              <a:buChar char="•"/>
            </a:pPr>
            <a:r>
              <a:rPr lang="sv-SE" sz="1100" b="1" dirty="0"/>
              <a:t>Beskrivning av funktion:</a:t>
            </a:r>
          </a:p>
          <a:p>
            <a:pPr marL="628650" lvl="1" indent="-171450">
              <a:buFont typeface="Arial" panose="020B0604020202020204" pitchFamily="34" charset="0"/>
              <a:buChar char="•"/>
            </a:pPr>
            <a:r>
              <a:rPr lang="sv-SE" sz="1200" dirty="0"/>
              <a:t>Transportstatus skapas av utförande transportföretag i transportsystemet om det finns ett transportsystem och integreras in mot Biometria som sedan skickar ut detta till prenumeranter.</a:t>
            </a:r>
          </a:p>
          <a:p>
            <a:pPr marL="628650" lvl="1" indent="-171450">
              <a:buFont typeface="Arial" panose="020B0604020202020204" pitchFamily="34" charset="0"/>
              <a:buChar char="•"/>
            </a:pPr>
            <a:r>
              <a:rPr lang="sv-SE" sz="1200" dirty="0"/>
              <a:t>Transportstatus kan också skapas om chauffören aviserar i chaufförsklienten, dock kan Biometrias mätplatssystem inte redovisa lika många statusar som om det kommer från ett externt mätplatssystem.</a:t>
            </a:r>
          </a:p>
          <a:p>
            <a:pPr marL="628650" lvl="1" indent="-171450">
              <a:buFont typeface="Arial" panose="020B0604020202020204" pitchFamily="34" charset="0"/>
              <a:buChar char="•"/>
            </a:pPr>
            <a:endParaRPr lang="sv-SE" sz="1100" dirty="0"/>
          </a:p>
          <a:p>
            <a:pPr marL="628650" lvl="1" indent="-171450">
              <a:buFont typeface="Arial" panose="020B0604020202020204" pitchFamily="34" charset="0"/>
              <a:buChar char="•"/>
            </a:pPr>
            <a:r>
              <a:rPr lang="sv-SE" sz="1100" dirty="0"/>
              <a:t>Statusar</a:t>
            </a:r>
          </a:p>
          <a:p>
            <a:pPr marL="1085850" lvl="2" indent="-171450">
              <a:buFont typeface="Arial" panose="020B0604020202020204" pitchFamily="34" charset="0"/>
              <a:buChar char="•"/>
            </a:pPr>
            <a:r>
              <a:rPr lang="sv-SE" sz="1200" dirty="0"/>
              <a:t>På väg (Leveransavisering och chaufförsklient)</a:t>
            </a:r>
          </a:p>
          <a:p>
            <a:pPr marL="1085850" lvl="2" indent="-171450">
              <a:buFont typeface="Arial" panose="020B0604020202020204" pitchFamily="34" charset="0"/>
              <a:buChar char="•"/>
            </a:pPr>
            <a:r>
              <a:rPr lang="sv-SE" sz="1200" dirty="0"/>
              <a:t>Ankom mätplats (Leveransavisering och chaufförsklient)</a:t>
            </a:r>
          </a:p>
          <a:p>
            <a:pPr marL="1085850" lvl="2" indent="-171450">
              <a:buFont typeface="Arial" panose="020B0604020202020204" pitchFamily="34" charset="0"/>
              <a:buChar char="•"/>
            </a:pPr>
            <a:r>
              <a:rPr lang="sv-SE" sz="1200" dirty="0"/>
              <a:t>Avgick mätplats (Leveransavisering)</a:t>
            </a:r>
          </a:p>
          <a:p>
            <a:pPr marL="1085850" lvl="2" indent="-171450">
              <a:buFont typeface="Arial" panose="020B0604020202020204" pitchFamily="34" charset="0"/>
              <a:buChar char="•"/>
            </a:pPr>
            <a:r>
              <a:rPr lang="sv-SE" sz="1200" dirty="0"/>
              <a:t>Ankom lossning (Leveransavisering)</a:t>
            </a:r>
          </a:p>
          <a:p>
            <a:pPr marL="1085850" lvl="2" indent="-171450">
              <a:buFont typeface="Arial" panose="020B0604020202020204" pitchFamily="34" charset="0"/>
              <a:buChar char="•"/>
            </a:pPr>
            <a:r>
              <a:rPr lang="sv-SE" sz="1200" dirty="0"/>
              <a:t>Avgick lossning (Leveransavisering och chaufförsklient i paket 2)</a:t>
            </a:r>
          </a:p>
          <a:p>
            <a:pPr marL="1085850" lvl="2" indent="-171450">
              <a:buFont typeface="Arial" panose="020B0604020202020204" pitchFamily="34" charset="0"/>
              <a:buChar char="•"/>
            </a:pPr>
            <a:r>
              <a:rPr lang="sv-SE" sz="1200" dirty="0"/>
              <a:t>Lämnat området (Leveransavisering)</a:t>
            </a:r>
          </a:p>
        </p:txBody>
      </p:sp>
      <p:sp>
        <p:nvSpPr>
          <p:cNvPr id="3" name="textruta 2">
            <a:extLst>
              <a:ext uri="{FF2B5EF4-FFF2-40B4-BE49-F238E27FC236}">
                <a16:creationId xmlns:a16="http://schemas.microsoft.com/office/drawing/2014/main" id="{1A4497B7-2A73-6B44-7940-F4D67E8BC18B}"/>
              </a:ext>
            </a:extLst>
          </p:cNvPr>
          <p:cNvSpPr txBox="1"/>
          <p:nvPr/>
        </p:nvSpPr>
        <p:spPr>
          <a:xfrm>
            <a:off x="2794571" y="359596"/>
            <a:ext cx="3127779" cy="646331"/>
          </a:xfrm>
          <a:prstGeom prst="rect">
            <a:avLst/>
          </a:prstGeom>
          <a:noFill/>
        </p:spPr>
        <p:txBody>
          <a:bodyPr wrap="none" rtlCol="0">
            <a:spAutoFit/>
          </a:bodyPr>
          <a:lstStyle/>
          <a:p>
            <a:r>
              <a:rPr lang="sv-SE" dirty="0">
                <a:highlight>
                  <a:srgbClr val="FFFF00"/>
                </a:highlight>
              </a:rPr>
              <a:t>Transportstatus  IN och UT</a:t>
            </a:r>
          </a:p>
          <a:p>
            <a:endParaRPr lang="sv-SE" dirty="0"/>
          </a:p>
        </p:txBody>
      </p:sp>
    </p:spTree>
    <p:extLst>
      <p:ext uri="{BB962C8B-B14F-4D97-AF65-F5344CB8AC3E}">
        <p14:creationId xmlns:p14="http://schemas.microsoft.com/office/powerpoint/2010/main" val="274647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8" name="Rektangel: rundade hörn 7">
            <a:extLst>
              <a:ext uri="{FF2B5EF4-FFF2-40B4-BE49-F238E27FC236}">
                <a16:creationId xmlns:a16="http://schemas.microsoft.com/office/drawing/2014/main" id="{52C413D8-C61B-C674-5E2B-6B9CE74704DC}"/>
              </a:ext>
            </a:extLst>
          </p:cNvPr>
          <p:cNvSpPr/>
          <p:nvPr/>
        </p:nvSpPr>
        <p:spPr>
          <a:xfrm>
            <a:off x="1802013" y="1639137"/>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Transportavi UT</a:t>
            </a:r>
          </a:p>
          <a:p>
            <a:pPr marL="171450" indent="-171450">
              <a:buFont typeface="Arial" panose="020B0604020202020204" pitchFamily="34" charset="0"/>
              <a:buChar char="•"/>
            </a:pPr>
            <a:r>
              <a:rPr lang="sv-SE" sz="1100" dirty="0">
                <a:solidFill>
                  <a:schemeClr val="tx1"/>
                </a:solidFill>
              </a:rPr>
              <a:t>Skapas av: Biometria, Levereras i Paket 2b</a:t>
            </a:r>
          </a:p>
          <a:p>
            <a:pPr marL="171450" indent="-171450">
              <a:buFont typeface="Arial" panose="020B0604020202020204" pitchFamily="34" charset="0"/>
              <a:buChar char="•"/>
            </a:pPr>
            <a:r>
              <a:rPr lang="sv-SE" sz="1100" dirty="0">
                <a:solidFill>
                  <a:schemeClr val="tx1"/>
                </a:solidFill>
              </a:rPr>
              <a:t>Giltiga mottagare – Aviseringsläget UT</a:t>
            </a:r>
          </a:p>
          <a:p>
            <a:pPr marL="628650" lvl="1" indent="-171450">
              <a:buFont typeface="Arial" panose="020B0604020202020204" pitchFamily="34" charset="0"/>
              <a:buChar char="•"/>
            </a:pPr>
            <a:r>
              <a:rPr lang="sv-SE" sz="1100" dirty="0">
                <a:solidFill>
                  <a:schemeClr val="tx1"/>
                </a:solidFill>
              </a:rPr>
              <a:t>Samtliga Aktörer med egen  huvudkod i VIOL kan prenumerera på aviseringsläget UT.</a:t>
            </a:r>
          </a:p>
          <a:p>
            <a:pPr marL="171450" indent="-171450">
              <a:buFont typeface="Arial" panose="020B0604020202020204" pitchFamily="34" charset="0"/>
              <a:buChar char="•"/>
            </a:pPr>
            <a:r>
              <a:rPr lang="sv-SE" sz="1100" dirty="0">
                <a:solidFill>
                  <a:schemeClr val="tx1"/>
                </a:solidFill>
              </a:rPr>
              <a:t>Syfte: Möjliggöra för prenumeranter att skapa tjänster som visar aviseringsläget på mät och mottagningsplatser.</a:t>
            </a:r>
          </a:p>
          <a:p>
            <a:pPr marL="171450" indent="-171450">
              <a:buFont typeface="Arial" panose="020B0604020202020204" pitchFamily="34" charset="0"/>
              <a:buChar char="•"/>
            </a:pPr>
            <a:r>
              <a:rPr lang="sv-SE" sz="1100" dirty="0">
                <a:solidFill>
                  <a:schemeClr val="tx1"/>
                </a:solidFill>
              </a:rPr>
              <a:t>Används till:</a:t>
            </a:r>
          </a:p>
          <a:p>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9" name="Rektangel: rundade hörn 8">
            <a:extLst>
              <a:ext uri="{FF2B5EF4-FFF2-40B4-BE49-F238E27FC236}">
                <a16:creationId xmlns:a16="http://schemas.microsoft.com/office/drawing/2014/main" id="{61F019A5-3142-8398-763C-B19C256E164E}"/>
              </a:ext>
            </a:extLst>
          </p:cNvPr>
          <p:cNvSpPr/>
          <p:nvPr/>
        </p:nvSpPr>
        <p:spPr>
          <a:xfrm>
            <a:off x="6192672" y="1666374"/>
            <a:ext cx="2762428" cy="5181601"/>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Transportavi UT</a:t>
            </a:r>
          </a:p>
          <a:p>
            <a:r>
              <a:rPr lang="sv-SE" sz="1050" dirty="0" err="1">
                <a:solidFill>
                  <a:schemeClr val="tx1"/>
                </a:solidFill>
              </a:rPr>
              <a:t>TransportstatusID</a:t>
            </a:r>
            <a:endParaRPr lang="sv-SE" sz="1050" dirty="0">
              <a:solidFill>
                <a:schemeClr val="tx1"/>
              </a:solidFill>
            </a:endParaRPr>
          </a:p>
          <a:p>
            <a:r>
              <a:rPr lang="sv-SE" sz="1050" dirty="0">
                <a:solidFill>
                  <a:schemeClr val="tx1"/>
                </a:solidFill>
              </a:rPr>
              <a:t>Mätplats</a:t>
            </a:r>
          </a:p>
          <a:p>
            <a:r>
              <a:rPr lang="sv-SE" sz="1050" dirty="0">
                <a:solidFill>
                  <a:schemeClr val="tx1"/>
                </a:solidFill>
              </a:rPr>
              <a:t>Uppskattad ankomsttid till mätplats</a:t>
            </a:r>
          </a:p>
          <a:p>
            <a:r>
              <a:rPr lang="sv-SE" sz="1050" dirty="0">
                <a:solidFill>
                  <a:schemeClr val="tx1"/>
                </a:solidFill>
              </a:rPr>
              <a:t>Transportmedlets identitet</a:t>
            </a:r>
          </a:p>
          <a:p>
            <a:r>
              <a:rPr lang="sv-SE" sz="1050" dirty="0">
                <a:solidFill>
                  <a:schemeClr val="tx1"/>
                </a:solidFill>
              </a:rPr>
              <a:t>Transportslag</a:t>
            </a:r>
          </a:p>
          <a:p>
            <a:r>
              <a:rPr lang="sv-SE" sz="1050" dirty="0">
                <a:solidFill>
                  <a:schemeClr val="tx1"/>
                </a:solidFill>
              </a:rPr>
              <a:t>Transportmedeltyp</a:t>
            </a:r>
          </a:p>
          <a:p>
            <a:r>
              <a:rPr lang="sv-SE" sz="1050" dirty="0">
                <a:solidFill>
                  <a:schemeClr val="tx1"/>
                </a:solidFill>
              </a:rPr>
              <a:t>Medför kran</a:t>
            </a:r>
          </a:p>
          <a:p>
            <a:r>
              <a:rPr lang="sv-SE" sz="1050" dirty="0">
                <a:solidFill>
                  <a:schemeClr val="tx1"/>
                </a:solidFill>
              </a:rPr>
              <a:t>Lastbärarmas identitet</a:t>
            </a:r>
          </a:p>
          <a:p>
            <a:r>
              <a:rPr lang="sv-SE" sz="1050" dirty="0">
                <a:solidFill>
                  <a:schemeClr val="tx1"/>
                </a:solidFill>
              </a:rPr>
              <a:t>Lastbärarenhetstyp</a:t>
            </a:r>
          </a:p>
          <a:p>
            <a:r>
              <a:rPr lang="sv-SE" sz="1050" dirty="0">
                <a:solidFill>
                  <a:schemeClr val="tx1"/>
                </a:solidFill>
              </a:rPr>
              <a:t>Inbördes relation mellan lastbärare</a:t>
            </a:r>
          </a:p>
          <a:p>
            <a:r>
              <a:rPr lang="sv-SE" sz="1050" dirty="0">
                <a:solidFill>
                  <a:schemeClr val="tx1"/>
                </a:solidFill>
              </a:rPr>
              <a:t>Antal möjliga lastplatser på lastbäraren</a:t>
            </a:r>
          </a:p>
          <a:p>
            <a:r>
              <a:rPr lang="sv-SE" sz="1050" dirty="0">
                <a:solidFill>
                  <a:schemeClr val="tx1"/>
                </a:solidFill>
              </a:rPr>
              <a:t>Tidpunkt när dokumentet skapade</a:t>
            </a:r>
          </a:p>
          <a:p>
            <a:r>
              <a:rPr lang="sv-SE" sz="1050" dirty="0">
                <a:solidFill>
                  <a:schemeClr val="tx1"/>
                </a:solidFill>
              </a:rPr>
              <a:t>Referens till Leveransinnehåll</a:t>
            </a:r>
          </a:p>
          <a:p>
            <a:r>
              <a:rPr lang="sv-SE" sz="1050" dirty="0">
                <a:solidFill>
                  <a:schemeClr val="tx1"/>
                </a:solidFill>
              </a:rPr>
              <a:t>Mottagare</a:t>
            </a:r>
          </a:p>
          <a:p>
            <a:r>
              <a:rPr lang="sv-SE" sz="1050" dirty="0">
                <a:solidFill>
                  <a:schemeClr val="tx1"/>
                </a:solidFill>
              </a:rPr>
              <a:t>Status</a:t>
            </a:r>
          </a:p>
          <a:p>
            <a:r>
              <a:rPr lang="sv-SE" sz="1050" dirty="0">
                <a:solidFill>
                  <a:schemeClr val="tx1"/>
                </a:solidFill>
              </a:rPr>
              <a:t>	Planerad</a:t>
            </a:r>
          </a:p>
          <a:p>
            <a:r>
              <a:rPr lang="sv-SE" sz="1050" dirty="0">
                <a:solidFill>
                  <a:schemeClr val="tx1"/>
                </a:solidFill>
              </a:rPr>
              <a:t>	På väg</a:t>
            </a:r>
          </a:p>
          <a:p>
            <a:r>
              <a:rPr lang="sv-SE" sz="1050" dirty="0">
                <a:solidFill>
                  <a:schemeClr val="tx1"/>
                </a:solidFill>
              </a:rPr>
              <a:t>	Ankom mätplats</a:t>
            </a:r>
          </a:p>
          <a:p>
            <a:r>
              <a:rPr lang="sv-SE" sz="1050" dirty="0">
                <a:solidFill>
                  <a:schemeClr val="tx1"/>
                </a:solidFill>
              </a:rPr>
              <a:t>	Avgick mätplats</a:t>
            </a:r>
          </a:p>
          <a:p>
            <a:r>
              <a:rPr lang="sv-SE" sz="1050" dirty="0">
                <a:solidFill>
                  <a:schemeClr val="tx1"/>
                </a:solidFill>
              </a:rPr>
              <a:t>	Ankom lossning</a:t>
            </a:r>
          </a:p>
          <a:p>
            <a:r>
              <a:rPr lang="sv-SE" sz="1050" dirty="0">
                <a:solidFill>
                  <a:schemeClr val="tx1"/>
                </a:solidFill>
              </a:rPr>
              <a:t>	Lossning påbörjad</a:t>
            </a:r>
          </a:p>
          <a:p>
            <a:r>
              <a:rPr lang="sv-SE" sz="1050" dirty="0">
                <a:solidFill>
                  <a:schemeClr val="tx1"/>
                </a:solidFill>
              </a:rPr>
              <a:t>	Avgick lossning</a:t>
            </a:r>
          </a:p>
          <a:p>
            <a:r>
              <a:rPr lang="sv-SE" sz="1050" dirty="0">
                <a:solidFill>
                  <a:schemeClr val="tx1"/>
                </a:solidFill>
              </a:rPr>
              <a:t>	Lämnat området</a:t>
            </a:r>
          </a:p>
          <a:p>
            <a:r>
              <a:rPr lang="sv-SE" sz="1050" dirty="0">
                <a:solidFill>
                  <a:schemeClr val="tx1"/>
                </a:solidFill>
              </a:rPr>
              <a:t>Slutplats transport</a:t>
            </a:r>
          </a:p>
          <a:p>
            <a:r>
              <a:rPr lang="sv-SE" sz="1050" dirty="0">
                <a:solidFill>
                  <a:schemeClr val="tx1"/>
                </a:solidFill>
              </a:rPr>
              <a:t>Uppskattad ankomsttid till slutplats transport</a:t>
            </a:r>
          </a:p>
          <a:p>
            <a:r>
              <a:rPr lang="sv-SE" sz="1050" dirty="0">
                <a:solidFill>
                  <a:schemeClr val="tx1"/>
                </a:solidFill>
              </a:rPr>
              <a:t>Handelssortiment</a:t>
            </a:r>
          </a:p>
          <a:p>
            <a:endParaRPr lang="sv-SE" sz="10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4" name="Rubrik 3">
            <a:extLst>
              <a:ext uri="{FF2B5EF4-FFF2-40B4-BE49-F238E27FC236}">
                <a16:creationId xmlns:a16="http://schemas.microsoft.com/office/drawing/2014/main" id="{95E644CA-7274-4CD3-6B7B-A63CF0FC2BE3}"/>
              </a:ext>
            </a:extLst>
          </p:cNvPr>
          <p:cNvSpPr txBox="1">
            <a:spLocks/>
          </p:cNvSpPr>
          <p:nvPr/>
        </p:nvSpPr>
        <p:spPr>
          <a:xfrm>
            <a:off x="775997" y="142277"/>
            <a:ext cx="10370362"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0"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highlight>
                  <a:srgbClr val="FFFF00"/>
                </a:highlight>
              </a:rPr>
              <a:t>Transportavi  UT, </a:t>
            </a:r>
            <a:r>
              <a:rPr lang="sv-SE" sz="1600" dirty="0">
                <a:highlight>
                  <a:srgbClr val="FFFF00"/>
                </a:highlight>
              </a:rPr>
              <a:t>(tidigare aviseringsläget UT)</a:t>
            </a:r>
          </a:p>
        </p:txBody>
      </p:sp>
    </p:spTree>
    <p:extLst>
      <p:ext uri="{BB962C8B-B14F-4D97-AF65-F5344CB8AC3E}">
        <p14:creationId xmlns:p14="http://schemas.microsoft.com/office/powerpoint/2010/main" val="96389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8" name="Rektangel: rundade hörn 7">
            <a:extLst>
              <a:ext uri="{FF2B5EF4-FFF2-40B4-BE49-F238E27FC236}">
                <a16:creationId xmlns:a16="http://schemas.microsoft.com/office/drawing/2014/main" id="{52C413D8-C61B-C674-5E2B-6B9CE74704DC}"/>
              </a:ext>
            </a:extLst>
          </p:cNvPr>
          <p:cNvSpPr/>
          <p:nvPr/>
        </p:nvSpPr>
        <p:spPr>
          <a:xfrm>
            <a:off x="1339676" y="1351461"/>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Mottagningsbesked inför lossning</a:t>
            </a:r>
          </a:p>
          <a:p>
            <a:pPr marL="171450" indent="-171450">
              <a:buFont typeface="Arial" panose="020B0604020202020204" pitchFamily="34" charset="0"/>
              <a:buChar char="•"/>
            </a:pPr>
            <a:r>
              <a:rPr lang="sv-SE" sz="1100" dirty="0">
                <a:solidFill>
                  <a:schemeClr val="tx1"/>
                </a:solidFill>
              </a:rPr>
              <a:t>Skapas av: Biometria.</a:t>
            </a:r>
          </a:p>
          <a:p>
            <a:pPr marL="171450" indent="-171450">
              <a:buFont typeface="Arial" panose="020B0604020202020204" pitchFamily="34" charset="0"/>
              <a:buChar char="•"/>
            </a:pPr>
            <a:r>
              <a:rPr lang="sv-SE" sz="1100" dirty="0">
                <a:solidFill>
                  <a:schemeClr val="tx1"/>
                </a:solidFill>
              </a:rPr>
              <a:t>Giltiga mottagare – Mottagningsbesked inför lossning.</a:t>
            </a:r>
          </a:p>
          <a:p>
            <a:pPr marL="628650" lvl="1" indent="-171450">
              <a:buFont typeface="Arial" panose="020B0604020202020204" pitchFamily="34" charset="0"/>
              <a:buChar char="•"/>
            </a:pPr>
            <a:r>
              <a:rPr lang="sv-SE" sz="1100" dirty="0">
                <a:solidFill>
                  <a:schemeClr val="tx1"/>
                </a:solidFill>
              </a:rPr>
              <a:t>Mottagande </a:t>
            </a:r>
            <a:r>
              <a:rPr lang="sv-SE" sz="1100" dirty="0" err="1">
                <a:solidFill>
                  <a:schemeClr val="tx1"/>
                </a:solidFill>
              </a:rPr>
              <a:t>mottagae</a:t>
            </a:r>
            <a:r>
              <a:rPr lang="sv-SE" sz="1100" dirty="0">
                <a:solidFill>
                  <a:schemeClr val="tx1"/>
                </a:solidFill>
              </a:rPr>
              <a:t> av råvara (end </a:t>
            </a:r>
            <a:r>
              <a:rPr lang="sv-SE" sz="1100" dirty="0" err="1">
                <a:solidFill>
                  <a:schemeClr val="tx1"/>
                </a:solidFill>
              </a:rPr>
              <a:t>user</a:t>
            </a:r>
            <a:r>
              <a:rPr lang="sv-SE" sz="1100" dirty="0">
                <a:solidFill>
                  <a:schemeClr val="tx1"/>
                </a:solidFill>
              </a:rPr>
              <a:t>).</a:t>
            </a:r>
          </a:p>
          <a:p>
            <a:pPr marL="171450" indent="-171450">
              <a:buFont typeface="Arial" panose="020B0604020202020204" pitchFamily="34" charset="0"/>
              <a:buChar char="•"/>
            </a:pPr>
            <a:r>
              <a:rPr lang="sv-SE" sz="1100" dirty="0">
                <a:solidFill>
                  <a:schemeClr val="tx1"/>
                </a:solidFill>
              </a:rPr>
              <a:t>Syfte: Används som underlag för de som arbetar med logistik på industrin. Typiska användare av informationen är trucksystem på mottagande industrin som underlag för styrningen av truckar.</a:t>
            </a:r>
          </a:p>
          <a:p>
            <a:pPr marL="171450" indent="-171450">
              <a:buFont typeface="Arial" panose="020B0604020202020204" pitchFamily="34" charset="0"/>
              <a:buChar char="•"/>
            </a:pPr>
            <a:r>
              <a:rPr lang="sv-SE" sz="1100" dirty="0">
                <a:solidFill>
                  <a:schemeClr val="tx1"/>
                </a:solidFill>
              </a:rPr>
              <a:t>Används till:</a:t>
            </a:r>
          </a:p>
          <a:p>
            <a:pPr marL="171450" indent="-171450">
              <a:buFont typeface="Arial" panose="020B0604020202020204" pitchFamily="34" charset="0"/>
              <a:buChar char="•"/>
            </a:pPr>
            <a:endParaRPr lang="sv-SE" sz="11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171450" indent="-171450">
              <a:buFont typeface="Arial" panose="020B0604020202020204" pitchFamily="34" charset="0"/>
              <a:buChar char="•"/>
            </a:pPr>
            <a:r>
              <a:rPr lang="sv-SE" sz="1100" dirty="0">
                <a:solidFill>
                  <a:schemeClr val="tx1"/>
                </a:solidFill>
              </a:rPr>
              <a:t>Avgränsningar: </a:t>
            </a:r>
            <a:r>
              <a:rPr lang="sv-SE" sz="1100" dirty="0"/>
              <a:t>Biometria skickar endast ut ett mottagningsbesked från en genomförd mottagningskontroll av en leverans. Eventuella ändringar i mottagningskontrollens mätresultat resulterar ej i att något ytterligare mottagningsbesked inför lossning skickas ut av Biometria.</a:t>
            </a:r>
            <a:endParaRPr lang="sv-SE" sz="1100" dirty="0">
              <a:solidFill>
                <a:schemeClr val="tx1"/>
              </a:solidFill>
            </a:endParaRPr>
          </a:p>
          <a:p>
            <a:endParaRPr lang="sv-SE" sz="1100" dirty="0">
              <a:solidFill>
                <a:schemeClr val="tx1"/>
              </a:solidFill>
            </a:endParaRPr>
          </a:p>
          <a:p>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9" name="Rektangel: rundade hörn 8">
            <a:extLst>
              <a:ext uri="{FF2B5EF4-FFF2-40B4-BE49-F238E27FC236}">
                <a16:creationId xmlns:a16="http://schemas.microsoft.com/office/drawing/2014/main" id="{61F019A5-3142-8398-763C-B19C256E164E}"/>
              </a:ext>
            </a:extLst>
          </p:cNvPr>
          <p:cNvSpPr/>
          <p:nvPr/>
        </p:nvSpPr>
        <p:spPr>
          <a:xfrm>
            <a:off x="4912433" y="1410020"/>
            <a:ext cx="3033521" cy="5181601"/>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r>
              <a:rPr lang="sv-SE" sz="1200" b="1" dirty="0">
                <a:solidFill>
                  <a:schemeClr val="tx1"/>
                </a:solidFill>
              </a:rPr>
              <a:t>Mottagningsbesked inför lossning</a:t>
            </a:r>
          </a:p>
          <a:p>
            <a:r>
              <a:rPr lang="sv-SE" sz="1000" dirty="0">
                <a:solidFill>
                  <a:schemeClr val="tx1"/>
                </a:solidFill>
              </a:rPr>
              <a:t>Mätdatum</a:t>
            </a:r>
          </a:p>
          <a:p>
            <a:r>
              <a:rPr lang="sv-SE" sz="1000" dirty="0">
                <a:solidFill>
                  <a:schemeClr val="tx1"/>
                </a:solidFill>
              </a:rPr>
              <a:t>Version</a:t>
            </a:r>
          </a:p>
          <a:p>
            <a:r>
              <a:rPr lang="sv-SE" sz="1000" dirty="0">
                <a:solidFill>
                  <a:schemeClr val="tx1"/>
                </a:solidFill>
              </a:rPr>
              <a:t>Lastobjektstyp</a:t>
            </a:r>
          </a:p>
          <a:p>
            <a:r>
              <a:rPr lang="sv-SE" sz="1000" dirty="0">
                <a:solidFill>
                  <a:schemeClr val="tx1"/>
                </a:solidFill>
              </a:rPr>
              <a:t>Referens till leveransinnehåll</a:t>
            </a:r>
          </a:p>
          <a:p>
            <a:r>
              <a:rPr lang="sv-SE" sz="1000" dirty="0">
                <a:solidFill>
                  <a:schemeClr val="tx1"/>
                </a:solidFill>
              </a:rPr>
              <a:t>Leverans ID</a:t>
            </a:r>
          </a:p>
          <a:p>
            <a:r>
              <a:rPr lang="sv-SE" sz="1000" dirty="0">
                <a:solidFill>
                  <a:schemeClr val="tx1"/>
                </a:solidFill>
              </a:rPr>
              <a:t>Mätplats</a:t>
            </a:r>
          </a:p>
          <a:p>
            <a:r>
              <a:rPr lang="sv-SE" sz="1000" dirty="0">
                <a:solidFill>
                  <a:schemeClr val="tx1"/>
                </a:solidFill>
              </a:rPr>
              <a:t>Utförande transportföretag</a:t>
            </a:r>
          </a:p>
          <a:p>
            <a:r>
              <a:rPr lang="sv-SE" sz="1000" dirty="0">
                <a:solidFill>
                  <a:schemeClr val="tx1"/>
                </a:solidFill>
              </a:rPr>
              <a:t>Mätande företags ombud</a:t>
            </a:r>
          </a:p>
          <a:p>
            <a:r>
              <a:rPr lang="sv-SE" sz="1000" dirty="0">
                <a:solidFill>
                  <a:schemeClr val="tx1"/>
                </a:solidFill>
              </a:rPr>
              <a:t>Mottagare av råvara</a:t>
            </a:r>
          </a:p>
          <a:p>
            <a:r>
              <a:rPr lang="sv-SE" sz="1000" dirty="0">
                <a:solidFill>
                  <a:schemeClr val="tx1"/>
                </a:solidFill>
              </a:rPr>
              <a:t>Mottagningsplats</a:t>
            </a:r>
          </a:p>
          <a:p>
            <a:r>
              <a:rPr lang="sv-SE" sz="1000" dirty="0">
                <a:solidFill>
                  <a:schemeClr val="tx1"/>
                </a:solidFill>
              </a:rPr>
              <a:t>Leveransgillt</a:t>
            </a:r>
          </a:p>
          <a:p>
            <a:r>
              <a:rPr lang="sv-SE" sz="1000" dirty="0">
                <a:solidFill>
                  <a:schemeClr val="tx1"/>
                </a:solidFill>
              </a:rPr>
              <a:t>Datum och tid för </a:t>
            </a:r>
            <a:r>
              <a:rPr lang="sv-SE" sz="1000" dirty="0" err="1">
                <a:solidFill>
                  <a:schemeClr val="tx1"/>
                </a:solidFill>
              </a:rPr>
              <a:t>ankomtsanmälan</a:t>
            </a:r>
            <a:endParaRPr lang="sv-SE" sz="1000" dirty="0">
              <a:solidFill>
                <a:schemeClr val="tx1"/>
              </a:solidFill>
            </a:endParaRPr>
          </a:p>
          <a:p>
            <a:r>
              <a:rPr lang="sv-SE" sz="1000" dirty="0">
                <a:solidFill>
                  <a:schemeClr val="tx1"/>
                </a:solidFill>
              </a:rPr>
              <a:t>LLD</a:t>
            </a:r>
          </a:p>
          <a:p>
            <a:r>
              <a:rPr lang="sv-SE" sz="1000" dirty="0">
                <a:solidFill>
                  <a:schemeClr val="tx1"/>
                </a:solidFill>
              </a:rPr>
              <a:t>Referensnummer stockmätning</a:t>
            </a:r>
          </a:p>
          <a:p>
            <a:r>
              <a:rPr lang="sv-SE" sz="1000" dirty="0">
                <a:solidFill>
                  <a:schemeClr val="tx1"/>
                </a:solidFill>
              </a:rPr>
              <a:t>Referensnummer stickprov</a:t>
            </a:r>
          </a:p>
          <a:p>
            <a:r>
              <a:rPr lang="sv-SE" sz="1000" dirty="0">
                <a:solidFill>
                  <a:schemeClr val="tx1"/>
                </a:solidFill>
              </a:rPr>
              <a:t>Referensnummer kontrollprov</a:t>
            </a:r>
          </a:p>
          <a:p>
            <a:r>
              <a:rPr lang="sv-SE" sz="1000" dirty="0">
                <a:solidFill>
                  <a:schemeClr val="tx1"/>
                </a:solidFill>
              </a:rPr>
              <a:t>Stickprovs eller kontrollprovs placering på Aktuell </a:t>
            </a:r>
            <a:r>
              <a:rPr lang="sv-SE" sz="1000" dirty="0" err="1">
                <a:solidFill>
                  <a:schemeClr val="tx1"/>
                </a:solidFill>
              </a:rPr>
              <a:t>lastbärare</a:t>
            </a:r>
            <a:endParaRPr lang="sv-SE" sz="1000" dirty="0">
              <a:solidFill>
                <a:schemeClr val="tx1"/>
              </a:solidFill>
            </a:endParaRPr>
          </a:p>
          <a:p>
            <a:endParaRPr lang="sv-SE" sz="1000" dirty="0">
              <a:solidFill>
                <a:schemeClr val="tx1"/>
              </a:solidFill>
            </a:endParaRPr>
          </a:p>
          <a:p>
            <a:endParaRPr lang="sv-SE" sz="1000" dirty="0">
              <a:solidFill>
                <a:schemeClr val="tx1"/>
              </a:solidFill>
            </a:endParaRPr>
          </a:p>
          <a:p>
            <a:endParaRPr lang="sv-SE" sz="10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171450"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a:p>
            <a:pPr marL="628650" lvl="1" indent="-171450">
              <a:buFont typeface="Arial" panose="020B0604020202020204" pitchFamily="34" charset="0"/>
              <a:buChar char="•"/>
            </a:pPr>
            <a:endParaRPr lang="sv-SE" sz="1100" dirty="0">
              <a:solidFill>
                <a:schemeClr val="tx1"/>
              </a:solidFill>
            </a:endParaRPr>
          </a:p>
        </p:txBody>
      </p:sp>
      <p:sp>
        <p:nvSpPr>
          <p:cNvPr id="4" name="Rubrik 3">
            <a:extLst>
              <a:ext uri="{FF2B5EF4-FFF2-40B4-BE49-F238E27FC236}">
                <a16:creationId xmlns:a16="http://schemas.microsoft.com/office/drawing/2014/main" id="{95E644CA-7274-4CD3-6B7B-A63CF0FC2BE3}"/>
              </a:ext>
            </a:extLst>
          </p:cNvPr>
          <p:cNvSpPr txBox="1">
            <a:spLocks/>
          </p:cNvSpPr>
          <p:nvPr/>
        </p:nvSpPr>
        <p:spPr>
          <a:xfrm>
            <a:off x="775997" y="142277"/>
            <a:ext cx="10370362"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0"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highlight>
                  <a:srgbClr val="FFFF00"/>
                </a:highlight>
              </a:rPr>
              <a:t>Mottagningsbesked inför lossning, </a:t>
            </a:r>
            <a:r>
              <a:rPr lang="sv-SE" sz="1600" dirty="0">
                <a:highlight>
                  <a:srgbClr val="FFFF00"/>
                </a:highlight>
              </a:rPr>
              <a:t>(tidigare styrtrans)</a:t>
            </a:r>
          </a:p>
        </p:txBody>
      </p:sp>
      <p:sp>
        <p:nvSpPr>
          <p:cNvPr id="3" name="textruta 2">
            <a:extLst>
              <a:ext uri="{FF2B5EF4-FFF2-40B4-BE49-F238E27FC236}">
                <a16:creationId xmlns:a16="http://schemas.microsoft.com/office/drawing/2014/main" id="{61272E8F-DFBA-852D-119B-71246A5AC7F7}"/>
              </a:ext>
            </a:extLst>
          </p:cNvPr>
          <p:cNvSpPr txBox="1"/>
          <p:nvPr/>
        </p:nvSpPr>
        <p:spPr>
          <a:xfrm>
            <a:off x="8025119" y="1890445"/>
            <a:ext cx="3328681" cy="1277273"/>
          </a:xfrm>
          <a:prstGeom prst="rect">
            <a:avLst/>
          </a:prstGeom>
          <a:noFill/>
        </p:spPr>
        <p:txBody>
          <a:bodyPr wrap="square" rtlCol="0">
            <a:spAutoFit/>
          </a:bodyPr>
          <a:lstStyle/>
          <a:p>
            <a:r>
              <a:rPr lang="sv-SE" sz="1100" b="1" dirty="0">
                <a:highlight>
                  <a:srgbClr val="FFFF00"/>
                </a:highlight>
              </a:rPr>
              <a:t>Att tänka på:</a:t>
            </a:r>
          </a:p>
          <a:p>
            <a:r>
              <a:rPr lang="sv-SE" sz="1100" dirty="0">
                <a:highlight>
                  <a:srgbClr val="FFFF00"/>
                </a:highlight>
              </a:rPr>
              <a:t>För ett erhålla fullständig information för </a:t>
            </a:r>
          </a:p>
          <a:p>
            <a:r>
              <a:rPr lang="sv-SE" sz="1100" dirty="0">
                <a:highlight>
                  <a:srgbClr val="FFFF00"/>
                </a:highlight>
              </a:rPr>
              <a:t>såväl truckstyrning som planering och styrning av  industriella processer</a:t>
            </a:r>
          </a:p>
          <a:p>
            <a:r>
              <a:rPr lang="sv-SE" sz="1100" dirty="0">
                <a:highlight>
                  <a:srgbClr val="FFFF00"/>
                </a:highlight>
              </a:rPr>
              <a:t>behöver information sammanställas från </a:t>
            </a:r>
            <a:r>
              <a:rPr lang="sv-SE" sz="1100">
                <a:highlight>
                  <a:srgbClr val="FFFF00"/>
                </a:highlight>
              </a:rPr>
              <a:t>såväl </a:t>
            </a:r>
            <a:r>
              <a:rPr lang="sv-SE" sz="1100" b="1" dirty="0">
                <a:highlight>
                  <a:srgbClr val="FFFF00"/>
                </a:highlight>
              </a:rPr>
              <a:t>L</a:t>
            </a:r>
            <a:r>
              <a:rPr lang="sv-SE" sz="1100" b="1">
                <a:highlight>
                  <a:srgbClr val="FFFF00"/>
                </a:highlight>
              </a:rPr>
              <a:t>everansinnehåll </a:t>
            </a:r>
            <a:r>
              <a:rPr lang="sv-SE" sz="1100" b="1" dirty="0">
                <a:highlight>
                  <a:srgbClr val="FFFF00"/>
                </a:highlight>
              </a:rPr>
              <a:t>UT, Transportstatus UT, samt Mottagningsbesked inför lossning </a:t>
            </a:r>
          </a:p>
        </p:txBody>
      </p:sp>
    </p:spTree>
    <p:extLst>
      <p:ext uri="{BB962C8B-B14F-4D97-AF65-F5344CB8AC3E}">
        <p14:creationId xmlns:p14="http://schemas.microsoft.com/office/powerpoint/2010/main" val="422108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3FC4C586-C23E-7804-C77D-C55D3DB7A51F}"/>
              </a:ext>
            </a:extLst>
          </p:cNvPr>
          <p:cNvSpPr>
            <a:spLocks noGrp="1"/>
          </p:cNvSpPr>
          <p:nvPr>
            <p:ph type="pic" sz="quarter" idx="10"/>
          </p:nvPr>
        </p:nvSpPr>
        <p:spPr/>
        <p:txBody>
          <a:bodyPr/>
          <a:lstStyle/>
          <a:p>
            <a:endParaRPr lang="sv-SE"/>
          </a:p>
        </p:txBody>
      </p:sp>
      <p:sp>
        <p:nvSpPr>
          <p:cNvPr id="3" name="Platshållare för innehåll 2">
            <a:extLst>
              <a:ext uri="{FF2B5EF4-FFF2-40B4-BE49-F238E27FC236}">
                <a16:creationId xmlns:a16="http://schemas.microsoft.com/office/drawing/2014/main" id="{1F93D3FB-C1B3-AC7A-868D-F794823983C6}"/>
              </a:ext>
            </a:extLst>
          </p:cNvPr>
          <p:cNvSpPr>
            <a:spLocks noGrp="1"/>
          </p:cNvSpPr>
          <p:nvPr>
            <p:ph idx="1"/>
          </p:nvPr>
        </p:nvSpPr>
        <p:spPr/>
        <p:txBody>
          <a:bodyPr/>
          <a:lstStyle/>
          <a:p>
            <a:r>
              <a:rPr lang="sv-SE" dirty="0"/>
              <a:t>Inledning</a:t>
            </a:r>
          </a:p>
          <a:p>
            <a:r>
              <a:rPr lang="sv-SE" dirty="0"/>
              <a:t>Hantering i transportstödjande system relaterat till olika scenarios. Michael Schneider</a:t>
            </a:r>
          </a:p>
          <a:p>
            <a:r>
              <a:rPr lang="sv-SE" dirty="0"/>
              <a:t>Kortfattad beskrivning av olika meddelanden i digitala kedjan</a:t>
            </a:r>
          </a:p>
          <a:p>
            <a:r>
              <a:rPr lang="sv-SE"/>
              <a:t>Lossningssignal, </a:t>
            </a:r>
            <a:r>
              <a:rPr lang="sv-SE" dirty="0"/>
              <a:t>Daniel Kjellkvist</a:t>
            </a:r>
          </a:p>
          <a:p>
            <a:r>
              <a:rPr lang="sv-SE" dirty="0"/>
              <a:t>LIM, Katarina Persson</a:t>
            </a:r>
          </a:p>
          <a:p>
            <a:endParaRPr lang="sv-SE" dirty="0"/>
          </a:p>
        </p:txBody>
      </p:sp>
      <p:sp>
        <p:nvSpPr>
          <p:cNvPr id="4" name="Rubrik 3">
            <a:extLst>
              <a:ext uri="{FF2B5EF4-FFF2-40B4-BE49-F238E27FC236}">
                <a16:creationId xmlns:a16="http://schemas.microsoft.com/office/drawing/2014/main" id="{91D7AC72-AB64-D181-C994-A44914DBBC82}"/>
              </a:ext>
            </a:extLst>
          </p:cNvPr>
          <p:cNvSpPr>
            <a:spLocks noGrp="1"/>
          </p:cNvSpPr>
          <p:nvPr>
            <p:ph type="title"/>
          </p:nvPr>
        </p:nvSpPr>
        <p:spPr/>
        <p:txBody>
          <a:bodyPr/>
          <a:lstStyle/>
          <a:p>
            <a:r>
              <a:rPr lang="sv-SE" dirty="0"/>
              <a:t>Agenda</a:t>
            </a:r>
          </a:p>
        </p:txBody>
      </p:sp>
    </p:spTree>
    <p:extLst>
      <p:ext uri="{BB962C8B-B14F-4D97-AF65-F5344CB8AC3E}">
        <p14:creationId xmlns:p14="http://schemas.microsoft.com/office/powerpoint/2010/main" val="400645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97C1D3C3-BCCF-CA7A-C738-E90F2D86AE08}"/>
              </a:ext>
            </a:extLst>
          </p:cNvPr>
          <p:cNvSpPr>
            <a:spLocks noGrp="1"/>
          </p:cNvSpPr>
          <p:nvPr>
            <p:ph type="pic" sz="quarter" idx="10"/>
          </p:nvPr>
        </p:nvSpPr>
        <p:spPr/>
        <p:txBody>
          <a:bodyPr/>
          <a:lstStyle/>
          <a:p>
            <a:endParaRPr lang="sv-SE" dirty="0"/>
          </a:p>
        </p:txBody>
      </p:sp>
      <p:sp>
        <p:nvSpPr>
          <p:cNvPr id="4" name="Rubrik 3">
            <a:extLst>
              <a:ext uri="{FF2B5EF4-FFF2-40B4-BE49-F238E27FC236}">
                <a16:creationId xmlns:a16="http://schemas.microsoft.com/office/drawing/2014/main" id="{0ABDB5A0-BF0C-D0B5-BAA5-F7B092C11CA5}"/>
              </a:ext>
            </a:extLst>
          </p:cNvPr>
          <p:cNvSpPr>
            <a:spLocks noGrp="1"/>
          </p:cNvSpPr>
          <p:nvPr>
            <p:ph type="title"/>
          </p:nvPr>
        </p:nvSpPr>
        <p:spPr/>
        <p:txBody>
          <a:bodyPr/>
          <a:lstStyle/>
          <a:p>
            <a:r>
              <a:rPr lang="sv-SE" dirty="0"/>
              <a:t>Lossningssignal</a:t>
            </a:r>
          </a:p>
        </p:txBody>
      </p:sp>
      <p:pic>
        <p:nvPicPr>
          <p:cNvPr id="1026" name="Picture 2">
            <a:extLst>
              <a:ext uri="{FF2B5EF4-FFF2-40B4-BE49-F238E27FC236}">
                <a16:creationId xmlns:a16="http://schemas.microsoft.com/office/drawing/2014/main" id="{0840EC96-FD5E-B802-A1F2-C6D259860B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738" y="1380398"/>
            <a:ext cx="10021263" cy="496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3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AB981B96-A530-910C-8190-AA47C9F5FA45}"/>
              </a:ext>
            </a:extLst>
          </p:cNvPr>
          <p:cNvSpPr>
            <a:spLocks noGrp="1"/>
          </p:cNvSpPr>
          <p:nvPr>
            <p:ph type="pic" sz="quarter" idx="10"/>
          </p:nvPr>
        </p:nvSpPr>
        <p:spPr/>
        <p:txBody>
          <a:bodyPr/>
          <a:lstStyle/>
          <a:p>
            <a:endParaRPr lang="sv-SE" dirty="0"/>
          </a:p>
        </p:txBody>
      </p:sp>
      <p:sp>
        <p:nvSpPr>
          <p:cNvPr id="6" name="Platshållare för innehåll 5">
            <a:extLst>
              <a:ext uri="{FF2B5EF4-FFF2-40B4-BE49-F238E27FC236}">
                <a16:creationId xmlns:a16="http://schemas.microsoft.com/office/drawing/2014/main" id="{4450FC8A-CB80-5682-7879-99412A601861}"/>
              </a:ext>
            </a:extLst>
          </p:cNvPr>
          <p:cNvSpPr>
            <a:spLocks noGrp="1"/>
          </p:cNvSpPr>
          <p:nvPr>
            <p:ph idx="1"/>
          </p:nvPr>
        </p:nvSpPr>
        <p:spPr>
          <a:xfrm>
            <a:off x="847916" y="1254642"/>
            <a:ext cx="10775997" cy="5084374"/>
          </a:xfrm>
        </p:spPr>
        <p:txBody>
          <a:bodyPr/>
          <a:lstStyle/>
          <a:p>
            <a:pPr marL="4762" indent="0">
              <a:buNone/>
            </a:pPr>
            <a:r>
              <a:rPr lang="sv-SE" dirty="0"/>
              <a:t>Erhåller information från följande integrationer: </a:t>
            </a:r>
          </a:p>
          <a:p>
            <a:r>
              <a:rPr lang="sv-SE" dirty="0"/>
              <a:t>Produktionsresultat skotat sortiment, </a:t>
            </a:r>
          </a:p>
          <a:p>
            <a:r>
              <a:rPr lang="sv-SE" dirty="0"/>
              <a:t>Produktionsresultat skördat sortiment</a:t>
            </a:r>
          </a:p>
          <a:p>
            <a:r>
              <a:rPr lang="sv-SE" dirty="0"/>
              <a:t>Transportinstruktion</a:t>
            </a:r>
          </a:p>
          <a:p>
            <a:r>
              <a:rPr lang="sv-SE" dirty="0"/>
              <a:t>Transportstatus UT</a:t>
            </a:r>
          </a:p>
          <a:p>
            <a:r>
              <a:rPr lang="sv-SE" dirty="0"/>
              <a:t>Leveransinnehåll UT</a:t>
            </a:r>
          </a:p>
          <a:p>
            <a:r>
              <a:rPr lang="sv-SE" dirty="0"/>
              <a:t>Kvantitet råvara mottagningskontroll</a:t>
            </a:r>
          </a:p>
          <a:p>
            <a:r>
              <a:rPr lang="sv-SE" dirty="0"/>
              <a:t>Kvantitet råvara (inmätt)</a:t>
            </a:r>
          </a:p>
        </p:txBody>
      </p:sp>
      <p:sp>
        <p:nvSpPr>
          <p:cNvPr id="4" name="Rubrik 3">
            <a:extLst>
              <a:ext uri="{FF2B5EF4-FFF2-40B4-BE49-F238E27FC236}">
                <a16:creationId xmlns:a16="http://schemas.microsoft.com/office/drawing/2014/main" id="{430B4C79-7D85-1303-70FA-E2A8F3A88670}"/>
              </a:ext>
            </a:extLst>
          </p:cNvPr>
          <p:cNvSpPr>
            <a:spLocks noGrp="1"/>
          </p:cNvSpPr>
          <p:nvPr>
            <p:ph type="title"/>
          </p:nvPr>
        </p:nvSpPr>
        <p:spPr>
          <a:xfrm>
            <a:off x="847916" y="795403"/>
            <a:ext cx="10370362" cy="459239"/>
          </a:xfrm>
        </p:spPr>
        <p:txBody>
          <a:bodyPr/>
          <a:lstStyle/>
          <a:p>
            <a:r>
              <a:rPr lang="sv-SE" dirty="0">
                <a:highlight>
                  <a:srgbClr val="FFFF00"/>
                </a:highlight>
              </a:rPr>
              <a:t>LIM (Logistikinformationsmottagare)</a:t>
            </a:r>
          </a:p>
        </p:txBody>
      </p:sp>
    </p:spTree>
    <p:extLst>
      <p:ext uri="{BB962C8B-B14F-4D97-AF65-F5344CB8AC3E}">
        <p14:creationId xmlns:p14="http://schemas.microsoft.com/office/powerpoint/2010/main" val="267655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53F20D5-9498-E4AE-76FD-98AB326D8435}"/>
              </a:ext>
            </a:extLst>
          </p:cNvPr>
          <p:cNvSpPr>
            <a:spLocks noGrp="1"/>
          </p:cNvSpPr>
          <p:nvPr>
            <p:ph idx="1"/>
          </p:nvPr>
        </p:nvSpPr>
        <p:spPr>
          <a:xfrm>
            <a:off x="838200" y="1260390"/>
            <a:ext cx="3240000" cy="5486398"/>
          </a:xfrm>
        </p:spPr>
        <p:txBody>
          <a:bodyPr/>
          <a:lstStyle/>
          <a:p>
            <a:pPr>
              <a:lnSpc>
                <a:spcPct val="100000"/>
              </a:lnSpc>
              <a:spcBef>
                <a:spcPts val="600"/>
              </a:spcBef>
              <a:spcAft>
                <a:spcPts val="600"/>
              </a:spcAft>
              <a:buFont typeface="Arial" panose="020B0604020202020204" pitchFamily="34" charset="0"/>
              <a:buChar char="•"/>
            </a:pPr>
            <a:r>
              <a:rPr lang="sv-SE" sz="1100" dirty="0"/>
              <a:t>Avtalsobjektsnummer</a:t>
            </a:r>
          </a:p>
          <a:p>
            <a:pPr>
              <a:lnSpc>
                <a:spcPct val="100000"/>
              </a:lnSpc>
              <a:spcBef>
                <a:spcPts val="600"/>
              </a:spcBef>
              <a:spcAft>
                <a:spcPts val="600"/>
              </a:spcAft>
              <a:buFont typeface="Arial" panose="020B0604020202020204" pitchFamily="34" charset="0"/>
              <a:buChar char="•"/>
            </a:pPr>
            <a:r>
              <a:rPr lang="sv-SE" sz="1100" dirty="0"/>
              <a:t>Avverkningsform(ex. </a:t>
            </a:r>
            <a:r>
              <a:rPr lang="sv-SE" sz="1100" dirty="0" err="1"/>
              <a:t>gallring,slutaverkning</a:t>
            </a:r>
            <a:r>
              <a:rPr lang="sv-SE" sz="1100" dirty="0"/>
              <a:t>)</a:t>
            </a:r>
          </a:p>
          <a:p>
            <a:pPr>
              <a:lnSpc>
                <a:spcPct val="100000"/>
              </a:lnSpc>
              <a:spcBef>
                <a:spcPts val="600"/>
              </a:spcBef>
              <a:spcAft>
                <a:spcPts val="600"/>
              </a:spcAft>
              <a:buFont typeface="Arial" panose="020B0604020202020204" pitchFamily="34" charset="0"/>
              <a:buChar char="•"/>
            </a:pPr>
            <a:r>
              <a:rPr lang="sv-SE" sz="1100" dirty="0"/>
              <a:t>Sortiment kategori</a:t>
            </a:r>
          </a:p>
          <a:p>
            <a:pPr>
              <a:lnSpc>
                <a:spcPct val="100000"/>
              </a:lnSpc>
              <a:spcBef>
                <a:spcPts val="600"/>
              </a:spcBef>
              <a:spcAft>
                <a:spcPts val="600"/>
              </a:spcAft>
              <a:buFont typeface="Arial" panose="020B0604020202020204" pitchFamily="34" charset="0"/>
              <a:buChar char="•"/>
            </a:pPr>
            <a:r>
              <a:rPr lang="sv-SE" sz="1100" dirty="0"/>
              <a:t>Producerat handelssortment</a:t>
            </a:r>
          </a:p>
          <a:p>
            <a:pPr>
              <a:lnSpc>
                <a:spcPct val="100000"/>
              </a:lnSpc>
              <a:spcBef>
                <a:spcPts val="600"/>
              </a:spcBef>
              <a:spcAft>
                <a:spcPts val="600"/>
              </a:spcAft>
              <a:buFont typeface="Arial" panose="020B0604020202020204" pitchFamily="34" charset="0"/>
              <a:buChar char="•"/>
            </a:pPr>
            <a:r>
              <a:rPr lang="sv-SE" sz="1100" dirty="0"/>
              <a:t>Trädslag handelssortiment</a:t>
            </a:r>
          </a:p>
          <a:p>
            <a:pPr>
              <a:lnSpc>
                <a:spcPct val="100000"/>
              </a:lnSpc>
              <a:spcBef>
                <a:spcPts val="600"/>
              </a:spcBef>
              <a:spcAft>
                <a:spcPts val="600"/>
              </a:spcAft>
              <a:buFont typeface="Arial" panose="020B0604020202020204" pitchFamily="34" charset="0"/>
              <a:buChar char="•"/>
            </a:pPr>
            <a:r>
              <a:rPr lang="sv-SE" sz="1100" dirty="0" err="1"/>
              <a:t>ResultatID</a:t>
            </a:r>
            <a:r>
              <a:rPr lang="sv-SE" sz="1100" dirty="0"/>
              <a:t> (Unik identitet på produktionsresultat skördare)</a:t>
            </a:r>
          </a:p>
          <a:p>
            <a:pPr>
              <a:lnSpc>
                <a:spcPct val="100000"/>
              </a:lnSpc>
              <a:spcBef>
                <a:spcPts val="600"/>
              </a:spcBef>
              <a:spcAft>
                <a:spcPts val="600"/>
              </a:spcAft>
              <a:buFont typeface="Arial" panose="020B0604020202020204" pitchFamily="34" charset="0"/>
              <a:buChar char="•"/>
            </a:pPr>
            <a:r>
              <a:rPr lang="sv-SE" sz="1100" dirty="0"/>
              <a:t>Resultattyp(Typ av produktionsresultatet; skotare)</a:t>
            </a:r>
          </a:p>
          <a:p>
            <a:pPr>
              <a:lnSpc>
                <a:spcPct val="100000"/>
              </a:lnSpc>
              <a:spcBef>
                <a:spcPts val="600"/>
              </a:spcBef>
              <a:spcAft>
                <a:spcPts val="600"/>
              </a:spcAft>
              <a:buFont typeface="Arial" panose="020B0604020202020204" pitchFamily="34" charset="0"/>
              <a:buChar char="•"/>
            </a:pPr>
            <a:r>
              <a:rPr lang="sv-SE" sz="1100" dirty="0"/>
              <a:t>Resultatundertyp (undernivå)</a:t>
            </a:r>
          </a:p>
          <a:p>
            <a:pPr>
              <a:lnSpc>
                <a:spcPct val="100000"/>
              </a:lnSpc>
              <a:spcBef>
                <a:spcPts val="600"/>
              </a:spcBef>
              <a:spcAft>
                <a:spcPts val="600"/>
              </a:spcAft>
              <a:buFont typeface="Arial" panose="020B0604020202020204" pitchFamily="34" charset="0"/>
              <a:buChar char="•"/>
            </a:pPr>
            <a:r>
              <a:rPr lang="sv-SE" sz="1100" dirty="0"/>
              <a:t>Starttidpunkt</a:t>
            </a:r>
          </a:p>
          <a:p>
            <a:pPr>
              <a:lnSpc>
                <a:spcPct val="100000"/>
              </a:lnSpc>
              <a:spcBef>
                <a:spcPts val="600"/>
              </a:spcBef>
              <a:spcAft>
                <a:spcPts val="600"/>
              </a:spcAft>
              <a:buFont typeface="Arial" panose="020B0604020202020204" pitchFamily="34" charset="0"/>
              <a:buChar char="•"/>
            </a:pPr>
            <a:r>
              <a:rPr lang="sv-SE" sz="1100" dirty="0"/>
              <a:t>Mättidpunkt(Spartidpunkt)</a:t>
            </a:r>
          </a:p>
          <a:p>
            <a:pPr>
              <a:lnSpc>
                <a:spcPct val="100000"/>
              </a:lnSpc>
              <a:spcBef>
                <a:spcPts val="600"/>
              </a:spcBef>
              <a:spcAft>
                <a:spcPts val="600"/>
              </a:spcAft>
              <a:buFont typeface="Arial" panose="020B0604020202020204" pitchFamily="34" charset="0"/>
              <a:buChar char="•"/>
            </a:pPr>
            <a:r>
              <a:rPr lang="sv-SE" sz="1100" dirty="0"/>
              <a:t>Redovisningstidpunkt</a:t>
            </a:r>
          </a:p>
          <a:p>
            <a:pPr>
              <a:lnSpc>
                <a:spcPct val="100000"/>
              </a:lnSpc>
              <a:spcBef>
                <a:spcPts val="600"/>
              </a:spcBef>
              <a:spcAft>
                <a:spcPts val="600"/>
              </a:spcAft>
              <a:buFont typeface="Arial" panose="020B0604020202020204" pitchFamily="34" charset="0"/>
              <a:buChar char="•"/>
            </a:pPr>
            <a:r>
              <a:rPr lang="sv-SE" sz="1100" dirty="0"/>
              <a:t>Uppdragsgivare(aktör som är uppdragsgivare åt utförande eller ansvarigt </a:t>
            </a:r>
            <a:r>
              <a:rPr lang="sv-SE" sz="1100" dirty="0" err="1"/>
              <a:t>averkningsföretag</a:t>
            </a:r>
            <a:r>
              <a:rPr lang="sv-SE" sz="1100" dirty="0"/>
              <a:t>)</a:t>
            </a:r>
          </a:p>
          <a:p>
            <a:pPr>
              <a:lnSpc>
                <a:spcPct val="100000"/>
              </a:lnSpc>
              <a:spcBef>
                <a:spcPts val="600"/>
              </a:spcBef>
              <a:spcAft>
                <a:spcPts val="600"/>
              </a:spcAft>
              <a:buFont typeface="Arial" panose="020B0604020202020204" pitchFamily="34" charset="0"/>
              <a:buChar char="•"/>
            </a:pPr>
            <a:r>
              <a:rPr lang="sv-SE" sz="1100" dirty="0"/>
              <a:t>Produktionsledare</a:t>
            </a:r>
          </a:p>
          <a:p>
            <a:pPr>
              <a:lnSpc>
                <a:spcPct val="100000"/>
              </a:lnSpc>
              <a:spcBef>
                <a:spcPts val="600"/>
              </a:spcBef>
              <a:spcAft>
                <a:spcPts val="600"/>
              </a:spcAft>
              <a:buFont typeface="Arial" panose="020B0604020202020204" pitchFamily="34" charset="0"/>
              <a:buChar char="•"/>
            </a:pPr>
            <a:endParaRPr lang="sv-SE" sz="1100" dirty="0"/>
          </a:p>
          <a:p>
            <a:pPr>
              <a:lnSpc>
                <a:spcPct val="100000"/>
              </a:lnSpc>
              <a:spcBef>
                <a:spcPts val="600"/>
              </a:spcBef>
              <a:spcAft>
                <a:spcPts val="600"/>
              </a:spcAft>
              <a:buFont typeface="Arial" panose="020B0604020202020204" pitchFamily="34" charset="0"/>
              <a:buChar char="•"/>
            </a:pPr>
            <a:endParaRPr lang="sv-SE" sz="1100" dirty="0"/>
          </a:p>
          <a:p>
            <a:endParaRPr lang="sv-SE" dirty="0"/>
          </a:p>
        </p:txBody>
      </p:sp>
      <p:sp>
        <p:nvSpPr>
          <p:cNvPr id="3" name="Platshållare för innehåll 2">
            <a:extLst>
              <a:ext uri="{FF2B5EF4-FFF2-40B4-BE49-F238E27FC236}">
                <a16:creationId xmlns:a16="http://schemas.microsoft.com/office/drawing/2014/main" id="{50EFB311-B917-56E3-16C2-907D5F63E410}"/>
              </a:ext>
            </a:extLst>
          </p:cNvPr>
          <p:cNvSpPr>
            <a:spLocks noGrp="1"/>
          </p:cNvSpPr>
          <p:nvPr>
            <p:ph idx="10"/>
          </p:nvPr>
        </p:nvSpPr>
        <p:spPr>
          <a:xfrm>
            <a:off x="4433418" y="1260390"/>
            <a:ext cx="3240000" cy="5597610"/>
          </a:xfrm>
        </p:spPr>
        <p:txBody>
          <a:bodyPr/>
          <a:lstStyle/>
          <a:p>
            <a:pPr>
              <a:lnSpc>
                <a:spcPct val="100000"/>
              </a:lnSpc>
              <a:spcBef>
                <a:spcPts val="600"/>
              </a:spcBef>
              <a:spcAft>
                <a:spcPts val="600"/>
              </a:spcAft>
              <a:buFont typeface="Arial" panose="020B0604020202020204" pitchFamily="34" charset="0"/>
              <a:buChar char="•"/>
            </a:pPr>
            <a:r>
              <a:rPr lang="sv-SE" sz="1100" dirty="0"/>
              <a:t>Planerade mottagare</a:t>
            </a:r>
          </a:p>
          <a:p>
            <a:pPr>
              <a:lnSpc>
                <a:spcPct val="100000"/>
              </a:lnSpc>
              <a:spcBef>
                <a:spcPts val="600"/>
              </a:spcBef>
              <a:spcAft>
                <a:spcPts val="600"/>
              </a:spcAft>
              <a:buFont typeface="Arial" panose="020B0604020202020204" pitchFamily="34" charset="0"/>
              <a:buChar char="•"/>
            </a:pPr>
            <a:r>
              <a:rPr lang="sv-SE" sz="1100" dirty="0"/>
              <a:t>Destinerade mottagare</a:t>
            </a:r>
          </a:p>
          <a:p>
            <a:pPr>
              <a:lnSpc>
                <a:spcPct val="100000"/>
              </a:lnSpc>
              <a:spcBef>
                <a:spcPts val="600"/>
              </a:spcBef>
              <a:spcAft>
                <a:spcPts val="600"/>
              </a:spcAft>
              <a:buFont typeface="Arial" panose="020B0604020202020204" pitchFamily="34" charset="0"/>
              <a:buChar char="•"/>
            </a:pPr>
            <a:r>
              <a:rPr lang="sv-SE" sz="1100" dirty="0"/>
              <a:t>Producerat för mottagningsplats</a:t>
            </a:r>
          </a:p>
          <a:p>
            <a:pPr>
              <a:lnSpc>
                <a:spcPct val="100000"/>
              </a:lnSpc>
              <a:spcBef>
                <a:spcPts val="600"/>
              </a:spcBef>
              <a:spcAft>
                <a:spcPts val="600"/>
              </a:spcAft>
              <a:buFont typeface="Arial" panose="020B0604020202020204" pitchFamily="34" charset="0"/>
              <a:buChar char="•"/>
            </a:pPr>
            <a:r>
              <a:rPr lang="sv-SE" sz="1100" dirty="0"/>
              <a:t>Destinerad mottagningsplats</a:t>
            </a:r>
          </a:p>
          <a:p>
            <a:pPr>
              <a:lnSpc>
                <a:spcPct val="100000"/>
              </a:lnSpc>
              <a:spcBef>
                <a:spcPts val="600"/>
              </a:spcBef>
              <a:spcAft>
                <a:spcPts val="600"/>
              </a:spcAft>
              <a:buFont typeface="Arial" panose="020B0604020202020204" pitchFamily="34" charset="0"/>
              <a:buChar char="•"/>
            </a:pPr>
            <a:r>
              <a:rPr lang="sv-SE" sz="1100" dirty="0"/>
              <a:t>Destinerad köpare led 2-n(Aktör som ingår i destinerad affärskedja. tillförs produktionsunderlaget vid </a:t>
            </a:r>
            <a:r>
              <a:rPr lang="sv-SE" sz="1100" dirty="0" err="1"/>
              <a:t>destinering</a:t>
            </a:r>
            <a:r>
              <a:rPr lang="sv-SE" sz="1100" dirty="0"/>
              <a:t>.)</a:t>
            </a:r>
          </a:p>
          <a:p>
            <a:pPr>
              <a:lnSpc>
                <a:spcPct val="100000"/>
              </a:lnSpc>
              <a:spcBef>
                <a:spcPts val="600"/>
              </a:spcBef>
              <a:spcAft>
                <a:spcPts val="600"/>
              </a:spcAft>
              <a:buFont typeface="Arial" panose="020B0604020202020204" pitchFamily="34" charset="0"/>
              <a:buChar char="•"/>
            </a:pPr>
            <a:r>
              <a:rPr lang="sv-SE" sz="1100" dirty="0"/>
              <a:t>Volym M3fub omräknad (produktionsrapporterad m3fubvolym i det fall rapportering skett i annat </a:t>
            </a:r>
            <a:r>
              <a:rPr lang="sv-SE" sz="1100" dirty="0" err="1"/>
              <a:t>måttslag</a:t>
            </a:r>
            <a:r>
              <a:rPr lang="sv-SE" sz="1100" dirty="0"/>
              <a:t>)</a:t>
            </a:r>
          </a:p>
          <a:p>
            <a:pPr>
              <a:lnSpc>
                <a:spcPct val="100000"/>
              </a:lnSpc>
              <a:spcBef>
                <a:spcPts val="600"/>
              </a:spcBef>
              <a:spcAft>
                <a:spcPts val="600"/>
              </a:spcAft>
              <a:buFont typeface="Arial" panose="020B0604020202020204" pitchFamily="34" charset="0"/>
              <a:buChar char="•"/>
            </a:pPr>
            <a:r>
              <a:rPr lang="sv-SE" sz="1100" dirty="0"/>
              <a:t>Volym M3fub rapporterad (produktionsrapporterad volym m3fub)</a:t>
            </a:r>
          </a:p>
          <a:p>
            <a:pPr>
              <a:lnSpc>
                <a:spcPct val="100000"/>
              </a:lnSpc>
              <a:spcBef>
                <a:spcPts val="600"/>
              </a:spcBef>
              <a:spcAft>
                <a:spcPts val="600"/>
              </a:spcAft>
              <a:buFont typeface="Arial" panose="020B0604020202020204" pitchFamily="34" charset="0"/>
              <a:buChar char="•"/>
            </a:pPr>
            <a:r>
              <a:rPr lang="sv-SE" sz="1100" dirty="0"/>
              <a:t>Volym m3s</a:t>
            </a:r>
          </a:p>
          <a:p>
            <a:pPr>
              <a:lnSpc>
                <a:spcPct val="100000"/>
              </a:lnSpc>
              <a:spcBef>
                <a:spcPts val="600"/>
              </a:spcBef>
              <a:spcAft>
                <a:spcPts val="600"/>
              </a:spcAft>
              <a:buFont typeface="Arial" panose="020B0604020202020204" pitchFamily="34" charset="0"/>
              <a:buChar char="•"/>
            </a:pPr>
            <a:r>
              <a:rPr lang="sv-SE" sz="1100" dirty="0" err="1"/>
              <a:t>Vedvikt</a:t>
            </a:r>
            <a:r>
              <a:rPr lang="sv-SE" sz="1100" dirty="0"/>
              <a:t> (produktionsrapporterad vikt i ton)</a:t>
            </a:r>
          </a:p>
          <a:p>
            <a:pPr>
              <a:lnSpc>
                <a:spcPct val="100000"/>
              </a:lnSpc>
              <a:spcBef>
                <a:spcPts val="600"/>
              </a:spcBef>
              <a:spcAft>
                <a:spcPts val="600"/>
              </a:spcAft>
              <a:buFont typeface="Arial" panose="020B0604020202020204" pitchFamily="34" charset="0"/>
              <a:buChar char="•"/>
            </a:pPr>
            <a:r>
              <a:rPr lang="sv-SE" sz="1100" dirty="0"/>
              <a:t>Skotarstatus avtalsobjekt(Signal att hela objektet är avslutat)</a:t>
            </a:r>
          </a:p>
          <a:p>
            <a:pPr>
              <a:lnSpc>
                <a:spcPct val="100000"/>
              </a:lnSpc>
              <a:spcBef>
                <a:spcPts val="600"/>
              </a:spcBef>
              <a:spcAft>
                <a:spcPts val="600"/>
              </a:spcAft>
              <a:buFont typeface="Arial" panose="020B0604020202020204" pitchFamily="34" charset="0"/>
              <a:buChar char="•"/>
            </a:pPr>
            <a:r>
              <a:rPr lang="sv-SE" sz="1100" dirty="0"/>
              <a:t>Säljare Aktör(I </a:t>
            </a:r>
            <a:r>
              <a:rPr lang="sv-SE" sz="1100" dirty="0" err="1"/>
              <a:t>affärsled</a:t>
            </a:r>
            <a:r>
              <a:rPr lang="sv-SE" sz="1100" dirty="0"/>
              <a:t> 1) som säljer råvaran</a:t>
            </a:r>
          </a:p>
          <a:p>
            <a:pPr>
              <a:lnSpc>
                <a:spcPct val="100000"/>
              </a:lnSpc>
              <a:spcBef>
                <a:spcPts val="600"/>
              </a:spcBef>
              <a:spcAft>
                <a:spcPts val="600"/>
              </a:spcAft>
              <a:buFont typeface="Arial" panose="020B0604020202020204" pitchFamily="34" charset="0"/>
              <a:buChar char="•"/>
            </a:pPr>
            <a:endParaRPr lang="sv-SE" sz="1100" dirty="0"/>
          </a:p>
          <a:p>
            <a:pPr>
              <a:lnSpc>
                <a:spcPct val="100000"/>
              </a:lnSpc>
              <a:spcBef>
                <a:spcPts val="600"/>
              </a:spcBef>
              <a:spcAft>
                <a:spcPts val="600"/>
              </a:spcAft>
              <a:buFont typeface="Arial" panose="020B0604020202020204" pitchFamily="34" charset="0"/>
              <a:buChar char="•"/>
            </a:pPr>
            <a:endParaRPr lang="sv-SE" sz="1600" dirty="0"/>
          </a:p>
          <a:p>
            <a:endParaRPr lang="sv-SE" dirty="0"/>
          </a:p>
        </p:txBody>
      </p:sp>
      <p:sp>
        <p:nvSpPr>
          <p:cNvPr id="4" name="Platshållare för innehåll 3">
            <a:extLst>
              <a:ext uri="{FF2B5EF4-FFF2-40B4-BE49-F238E27FC236}">
                <a16:creationId xmlns:a16="http://schemas.microsoft.com/office/drawing/2014/main" id="{C89856ED-BFCC-716D-E857-7E0301327AB9}"/>
              </a:ext>
            </a:extLst>
          </p:cNvPr>
          <p:cNvSpPr>
            <a:spLocks noGrp="1"/>
          </p:cNvSpPr>
          <p:nvPr>
            <p:ph idx="11"/>
          </p:nvPr>
        </p:nvSpPr>
        <p:spPr>
          <a:xfrm>
            <a:off x="7933038" y="1260390"/>
            <a:ext cx="4258962" cy="5597610"/>
          </a:xfrm>
        </p:spPr>
        <p:txBody>
          <a:bodyPr/>
          <a:lstStyle/>
          <a:p>
            <a:pPr>
              <a:lnSpc>
                <a:spcPct val="100000"/>
              </a:lnSpc>
              <a:spcBef>
                <a:spcPts val="600"/>
              </a:spcBef>
              <a:spcAft>
                <a:spcPts val="600"/>
              </a:spcAft>
              <a:buFont typeface="Arial" panose="020B0604020202020204" pitchFamily="34" charset="0"/>
              <a:buChar char="•"/>
            </a:pPr>
            <a:r>
              <a:rPr lang="sv-SE" sz="1100" dirty="0"/>
              <a:t>Skotarstatus avlägg(Signal på avlägg är </a:t>
            </a:r>
            <a:r>
              <a:rPr lang="sv-SE" sz="1100" dirty="0" err="1"/>
              <a:t>slutskotat</a:t>
            </a:r>
            <a:r>
              <a:rPr lang="sv-SE" sz="1100" dirty="0"/>
              <a:t>)</a:t>
            </a:r>
          </a:p>
          <a:p>
            <a:pPr>
              <a:lnSpc>
                <a:spcPct val="100000"/>
              </a:lnSpc>
              <a:spcBef>
                <a:spcPts val="600"/>
              </a:spcBef>
              <a:spcAft>
                <a:spcPts val="600"/>
              </a:spcAft>
              <a:buFont typeface="Arial" panose="020B0604020202020204" pitchFamily="34" charset="0"/>
              <a:buChar char="•"/>
            </a:pPr>
            <a:r>
              <a:rPr lang="sv-SE" sz="1100" dirty="0"/>
              <a:t>Avläggsnummer</a:t>
            </a:r>
          </a:p>
          <a:p>
            <a:pPr>
              <a:lnSpc>
                <a:spcPct val="100000"/>
              </a:lnSpc>
              <a:spcBef>
                <a:spcPts val="600"/>
              </a:spcBef>
              <a:spcAft>
                <a:spcPts val="600"/>
              </a:spcAft>
              <a:buFont typeface="Arial" panose="020B0604020202020204" pitchFamily="34" charset="0"/>
              <a:buChar char="•"/>
            </a:pPr>
            <a:r>
              <a:rPr lang="sv-SE" sz="1100" dirty="0"/>
              <a:t>Avläggsbeskrivning</a:t>
            </a:r>
          </a:p>
          <a:p>
            <a:pPr>
              <a:lnSpc>
                <a:spcPct val="100000"/>
              </a:lnSpc>
              <a:spcBef>
                <a:spcPts val="600"/>
              </a:spcBef>
              <a:spcAft>
                <a:spcPts val="600"/>
              </a:spcAft>
              <a:buFont typeface="Arial" panose="020B0604020202020204" pitchFamily="34" charset="0"/>
              <a:buChar char="•"/>
            </a:pPr>
            <a:r>
              <a:rPr lang="sv-SE" sz="1100" dirty="0"/>
              <a:t>Avläggskoordinat S-N, </a:t>
            </a:r>
            <a:r>
              <a:rPr lang="sv-SE" sz="1100" dirty="0" err="1"/>
              <a:t>Avläggskorrdinat</a:t>
            </a:r>
            <a:r>
              <a:rPr lang="sv-SE" sz="1100" dirty="0"/>
              <a:t> V-O</a:t>
            </a:r>
          </a:p>
          <a:p>
            <a:pPr>
              <a:lnSpc>
                <a:spcPct val="100000"/>
              </a:lnSpc>
              <a:spcBef>
                <a:spcPts val="600"/>
              </a:spcBef>
              <a:spcAft>
                <a:spcPts val="600"/>
              </a:spcAft>
              <a:buFont typeface="Arial" panose="020B0604020202020204" pitchFamily="34" charset="0"/>
              <a:buChar char="•"/>
            </a:pPr>
            <a:r>
              <a:rPr lang="sv-SE" sz="1100" dirty="0"/>
              <a:t>Bärighetsklass</a:t>
            </a:r>
          </a:p>
          <a:p>
            <a:pPr>
              <a:lnSpc>
                <a:spcPct val="100000"/>
              </a:lnSpc>
              <a:spcBef>
                <a:spcPts val="600"/>
              </a:spcBef>
              <a:spcAft>
                <a:spcPts val="600"/>
              </a:spcAft>
              <a:buFont typeface="Arial" panose="020B0604020202020204" pitchFamily="34" charset="0"/>
              <a:buChar char="•"/>
            </a:pPr>
            <a:r>
              <a:rPr lang="sv-SE" sz="1100" dirty="0"/>
              <a:t>Tillgänglighet (Signal att virket kan hämtas på avlägget</a:t>
            </a:r>
          </a:p>
          <a:p>
            <a:pPr>
              <a:lnSpc>
                <a:spcPct val="100000"/>
              </a:lnSpc>
              <a:spcBef>
                <a:spcPts val="600"/>
              </a:spcBef>
              <a:spcAft>
                <a:spcPts val="600"/>
              </a:spcAft>
              <a:buFont typeface="Arial" panose="020B0604020202020204" pitchFamily="34" charset="0"/>
              <a:buChar char="•"/>
            </a:pPr>
            <a:r>
              <a:rPr lang="sv-SE" sz="1100" dirty="0"/>
              <a:t>Omlastning</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Utförande </a:t>
            </a:r>
            <a:r>
              <a:rPr lang="sv-SE" sz="1100" dirty="0" err="1">
                <a:highlight>
                  <a:srgbClr val="C0C0C0"/>
                </a:highlight>
              </a:rPr>
              <a:t>averkningsföretag</a:t>
            </a:r>
            <a:r>
              <a:rPr lang="sv-SE" sz="1100" dirty="0">
                <a:highlight>
                  <a:srgbClr val="C0C0C0"/>
                </a:highlight>
              </a:rPr>
              <a:t>(insänt via fil) Styrs i behörighet om det visas</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Utförande </a:t>
            </a:r>
            <a:r>
              <a:rPr lang="sv-SE" sz="1100" dirty="0" err="1">
                <a:highlight>
                  <a:srgbClr val="C0C0C0"/>
                </a:highlight>
              </a:rPr>
              <a:t>Averkningsföretag</a:t>
            </a:r>
            <a:r>
              <a:rPr lang="sv-SE" sz="1100" dirty="0">
                <a:highlight>
                  <a:srgbClr val="C0C0C0"/>
                </a:highlight>
              </a:rPr>
              <a:t> </a:t>
            </a:r>
            <a:r>
              <a:rPr lang="sv-SE" sz="1100" dirty="0" err="1">
                <a:highlight>
                  <a:srgbClr val="C0C0C0"/>
                </a:highlight>
              </a:rPr>
              <a:t>skotare,skördare</a:t>
            </a:r>
            <a:r>
              <a:rPr lang="sv-SE" sz="1100" dirty="0">
                <a:highlight>
                  <a:srgbClr val="C0C0C0"/>
                </a:highlight>
              </a:rPr>
              <a:t> (insändning via rapp) Styrs i behörighet om det visas</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Ansvarig </a:t>
            </a:r>
            <a:r>
              <a:rPr lang="sv-SE" sz="1100" dirty="0" err="1">
                <a:highlight>
                  <a:srgbClr val="C0C0C0"/>
                </a:highlight>
              </a:rPr>
              <a:t>averkningsföretag</a:t>
            </a:r>
            <a:r>
              <a:rPr lang="sv-SE" sz="1100" dirty="0">
                <a:highlight>
                  <a:srgbClr val="C0C0C0"/>
                </a:highlight>
              </a:rPr>
              <a:t>.(Ansvarig för avverkningen i de fall det inte är samma som utförande avverkningsföretag)</a:t>
            </a:r>
          </a:p>
          <a:p>
            <a:endParaRPr lang="sv-SE" dirty="0"/>
          </a:p>
        </p:txBody>
      </p:sp>
      <p:sp>
        <p:nvSpPr>
          <p:cNvPr id="5" name="Rubrik 4">
            <a:extLst>
              <a:ext uri="{FF2B5EF4-FFF2-40B4-BE49-F238E27FC236}">
                <a16:creationId xmlns:a16="http://schemas.microsoft.com/office/drawing/2014/main" id="{78B0CDC5-72A1-A1B2-D935-5A37C694A809}"/>
              </a:ext>
            </a:extLst>
          </p:cNvPr>
          <p:cNvSpPr>
            <a:spLocks noGrp="1"/>
          </p:cNvSpPr>
          <p:nvPr>
            <p:ph type="title"/>
          </p:nvPr>
        </p:nvSpPr>
        <p:spPr>
          <a:xfrm>
            <a:off x="838200" y="111212"/>
            <a:ext cx="10515600" cy="1149178"/>
          </a:xfrm>
        </p:spPr>
        <p:txBody>
          <a:bodyPr>
            <a:normAutofit fontScale="90000"/>
          </a:bodyPr>
          <a:lstStyle/>
          <a:p>
            <a:r>
              <a:rPr lang="sv-SE" dirty="0">
                <a:highlight>
                  <a:srgbClr val="FFFF00"/>
                </a:highlight>
              </a:rPr>
              <a:t>LIM (Logistikinformationsmottagare)</a:t>
            </a:r>
            <a:br>
              <a:rPr lang="sv-SE" dirty="0"/>
            </a:br>
            <a:br>
              <a:rPr lang="sv-SE" dirty="0"/>
            </a:br>
            <a:r>
              <a:rPr lang="sv-SE" sz="1800" dirty="0"/>
              <a:t>Produktionsresultat skotat sortiment</a:t>
            </a:r>
            <a:br>
              <a:rPr lang="sv-SE" dirty="0"/>
            </a:br>
            <a:endParaRPr lang="sv-SE" dirty="0"/>
          </a:p>
        </p:txBody>
      </p:sp>
    </p:spTree>
    <p:extLst>
      <p:ext uri="{BB962C8B-B14F-4D97-AF65-F5344CB8AC3E}">
        <p14:creationId xmlns:p14="http://schemas.microsoft.com/office/powerpoint/2010/main" val="77661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53F20D5-9498-E4AE-76FD-98AB326D8435}"/>
              </a:ext>
            </a:extLst>
          </p:cNvPr>
          <p:cNvSpPr>
            <a:spLocks noGrp="1"/>
          </p:cNvSpPr>
          <p:nvPr>
            <p:ph idx="1"/>
          </p:nvPr>
        </p:nvSpPr>
        <p:spPr>
          <a:xfrm>
            <a:off x="838200" y="1260390"/>
            <a:ext cx="3240000" cy="5486398"/>
          </a:xfrm>
        </p:spPr>
        <p:txBody>
          <a:bodyPr/>
          <a:lstStyle/>
          <a:p>
            <a:pPr>
              <a:lnSpc>
                <a:spcPct val="100000"/>
              </a:lnSpc>
              <a:spcBef>
                <a:spcPts val="600"/>
              </a:spcBef>
              <a:spcAft>
                <a:spcPts val="600"/>
              </a:spcAft>
              <a:buFont typeface="Arial" panose="020B0604020202020204" pitchFamily="34" charset="0"/>
              <a:buChar char="•"/>
            </a:pPr>
            <a:r>
              <a:rPr lang="sv-SE" sz="1100" dirty="0"/>
              <a:t>Avtalsobjektsnummer</a:t>
            </a:r>
          </a:p>
          <a:p>
            <a:pPr>
              <a:lnSpc>
                <a:spcPct val="100000"/>
              </a:lnSpc>
              <a:spcBef>
                <a:spcPts val="600"/>
              </a:spcBef>
              <a:spcAft>
                <a:spcPts val="600"/>
              </a:spcAft>
              <a:buFont typeface="Arial" panose="020B0604020202020204" pitchFamily="34" charset="0"/>
              <a:buChar char="•"/>
            </a:pPr>
            <a:r>
              <a:rPr lang="sv-SE" sz="1100" dirty="0"/>
              <a:t>Avverkningsform(ex. </a:t>
            </a:r>
            <a:r>
              <a:rPr lang="sv-SE" sz="1100" dirty="0" err="1"/>
              <a:t>gallring,slutaverkning</a:t>
            </a:r>
            <a:r>
              <a:rPr lang="sv-SE" sz="1100" dirty="0"/>
              <a:t>)</a:t>
            </a:r>
          </a:p>
          <a:p>
            <a:pPr>
              <a:lnSpc>
                <a:spcPct val="100000"/>
              </a:lnSpc>
              <a:spcBef>
                <a:spcPts val="600"/>
              </a:spcBef>
              <a:spcAft>
                <a:spcPts val="600"/>
              </a:spcAft>
              <a:buFont typeface="Arial" panose="020B0604020202020204" pitchFamily="34" charset="0"/>
              <a:buChar char="•"/>
            </a:pPr>
            <a:r>
              <a:rPr lang="sv-SE" sz="1100" dirty="0"/>
              <a:t>Sortiment kategori</a:t>
            </a:r>
          </a:p>
          <a:p>
            <a:pPr>
              <a:lnSpc>
                <a:spcPct val="100000"/>
              </a:lnSpc>
              <a:spcBef>
                <a:spcPts val="600"/>
              </a:spcBef>
              <a:spcAft>
                <a:spcPts val="600"/>
              </a:spcAft>
              <a:buFont typeface="Arial" panose="020B0604020202020204" pitchFamily="34" charset="0"/>
              <a:buChar char="•"/>
            </a:pPr>
            <a:r>
              <a:rPr lang="sv-SE" sz="1100" dirty="0"/>
              <a:t>Producerat handelssortment</a:t>
            </a:r>
          </a:p>
          <a:p>
            <a:pPr>
              <a:lnSpc>
                <a:spcPct val="100000"/>
              </a:lnSpc>
              <a:spcBef>
                <a:spcPts val="600"/>
              </a:spcBef>
              <a:spcAft>
                <a:spcPts val="600"/>
              </a:spcAft>
              <a:buFont typeface="Arial" panose="020B0604020202020204" pitchFamily="34" charset="0"/>
              <a:buChar char="•"/>
            </a:pPr>
            <a:r>
              <a:rPr lang="sv-SE" sz="1100" dirty="0"/>
              <a:t>Trädslag handelssortiment</a:t>
            </a:r>
          </a:p>
          <a:p>
            <a:pPr>
              <a:lnSpc>
                <a:spcPct val="100000"/>
              </a:lnSpc>
              <a:spcBef>
                <a:spcPts val="600"/>
              </a:spcBef>
              <a:spcAft>
                <a:spcPts val="600"/>
              </a:spcAft>
              <a:buFont typeface="Arial" panose="020B0604020202020204" pitchFamily="34" charset="0"/>
              <a:buChar char="•"/>
            </a:pPr>
            <a:r>
              <a:rPr lang="sv-SE" sz="1100" dirty="0" err="1"/>
              <a:t>Produktid</a:t>
            </a:r>
            <a:r>
              <a:rPr lang="sv-SE" sz="1100" dirty="0"/>
              <a:t> </a:t>
            </a:r>
          </a:p>
          <a:p>
            <a:pPr>
              <a:lnSpc>
                <a:spcPct val="100000"/>
              </a:lnSpc>
              <a:spcBef>
                <a:spcPts val="600"/>
              </a:spcBef>
              <a:spcAft>
                <a:spcPts val="600"/>
              </a:spcAft>
              <a:buFont typeface="Arial" panose="020B0604020202020204" pitchFamily="34" charset="0"/>
              <a:buChar char="•"/>
            </a:pPr>
            <a:r>
              <a:rPr lang="sv-SE" sz="1100" dirty="0" err="1"/>
              <a:t>ResultatID</a:t>
            </a:r>
            <a:r>
              <a:rPr lang="sv-SE" sz="1100" dirty="0"/>
              <a:t> (Unik identitet på produktionsresultat skördare)</a:t>
            </a:r>
          </a:p>
          <a:p>
            <a:pPr>
              <a:lnSpc>
                <a:spcPct val="100000"/>
              </a:lnSpc>
              <a:spcBef>
                <a:spcPts val="600"/>
              </a:spcBef>
              <a:spcAft>
                <a:spcPts val="600"/>
              </a:spcAft>
              <a:buFont typeface="Arial" panose="020B0604020202020204" pitchFamily="34" charset="0"/>
              <a:buChar char="•"/>
            </a:pPr>
            <a:r>
              <a:rPr lang="sv-SE" sz="1100" dirty="0"/>
              <a:t>Resultattyp(Typ av produktionsresultatet; skördare)</a:t>
            </a:r>
          </a:p>
          <a:p>
            <a:pPr>
              <a:lnSpc>
                <a:spcPct val="100000"/>
              </a:lnSpc>
              <a:spcBef>
                <a:spcPts val="600"/>
              </a:spcBef>
              <a:spcAft>
                <a:spcPts val="600"/>
              </a:spcAft>
              <a:buFont typeface="Arial" panose="020B0604020202020204" pitchFamily="34" charset="0"/>
              <a:buChar char="•"/>
            </a:pPr>
            <a:r>
              <a:rPr lang="sv-SE" sz="1100" dirty="0"/>
              <a:t>Resultatundertyp (undernivå)</a:t>
            </a:r>
          </a:p>
          <a:p>
            <a:pPr>
              <a:lnSpc>
                <a:spcPct val="100000"/>
              </a:lnSpc>
              <a:spcBef>
                <a:spcPts val="600"/>
              </a:spcBef>
              <a:spcAft>
                <a:spcPts val="600"/>
              </a:spcAft>
              <a:buFont typeface="Arial" panose="020B0604020202020204" pitchFamily="34" charset="0"/>
              <a:buChar char="•"/>
            </a:pPr>
            <a:r>
              <a:rPr lang="sv-SE" sz="1100" dirty="0"/>
              <a:t>Starttidpunkt</a:t>
            </a:r>
          </a:p>
          <a:p>
            <a:pPr>
              <a:lnSpc>
                <a:spcPct val="100000"/>
              </a:lnSpc>
              <a:spcBef>
                <a:spcPts val="600"/>
              </a:spcBef>
              <a:spcAft>
                <a:spcPts val="600"/>
              </a:spcAft>
              <a:buFont typeface="Arial" panose="020B0604020202020204" pitchFamily="34" charset="0"/>
              <a:buChar char="•"/>
            </a:pPr>
            <a:r>
              <a:rPr lang="sv-SE" sz="1100" dirty="0"/>
              <a:t>Mättidpunkt(Spartidpunkt)</a:t>
            </a:r>
          </a:p>
          <a:p>
            <a:pPr>
              <a:lnSpc>
                <a:spcPct val="100000"/>
              </a:lnSpc>
              <a:spcBef>
                <a:spcPts val="600"/>
              </a:spcBef>
              <a:spcAft>
                <a:spcPts val="600"/>
              </a:spcAft>
              <a:buFont typeface="Arial" panose="020B0604020202020204" pitchFamily="34" charset="0"/>
              <a:buChar char="•"/>
            </a:pPr>
            <a:r>
              <a:rPr lang="sv-SE" sz="1100" dirty="0"/>
              <a:t>Redovisningstidpunkt</a:t>
            </a:r>
          </a:p>
          <a:p>
            <a:pPr>
              <a:lnSpc>
                <a:spcPct val="100000"/>
              </a:lnSpc>
              <a:spcBef>
                <a:spcPts val="600"/>
              </a:spcBef>
              <a:spcAft>
                <a:spcPts val="600"/>
              </a:spcAft>
              <a:buFont typeface="Arial" panose="020B0604020202020204" pitchFamily="34" charset="0"/>
              <a:buChar char="•"/>
            </a:pPr>
            <a:endParaRPr lang="sv-SE" sz="1100" dirty="0"/>
          </a:p>
          <a:p>
            <a:pPr>
              <a:lnSpc>
                <a:spcPct val="100000"/>
              </a:lnSpc>
              <a:spcBef>
                <a:spcPts val="600"/>
              </a:spcBef>
              <a:spcAft>
                <a:spcPts val="600"/>
              </a:spcAft>
              <a:buFont typeface="Arial" panose="020B0604020202020204" pitchFamily="34" charset="0"/>
              <a:buChar char="•"/>
            </a:pPr>
            <a:endParaRPr lang="sv-SE" sz="1100" dirty="0"/>
          </a:p>
          <a:p>
            <a:endParaRPr lang="sv-SE" dirty="0"/>
          </a:p>
        </p:txBody>
      </p:sp>
      <p:sp>
        <p:nvSpPr>
          <p:cNvPr id="3" name="Platshållare för innehåll 2">
            <a:extLst>
              <a:ext uri="{FF2B5EF4-FFF2-40B4-BE49-F238E27FC236}">
                <a16:creationId xmlns:a16="http://schemas.microsoft.com/office/drawing/2014/main" id="{50EFB311-B917-56E3-16C2-907D5F63E410}"/>
              </a:ext>
            </a:extLst>
          </p:cNvPr>
          <p:cNvSpPr>
            <a:spLocks noGrp="1"/>
          </p:cNvSpPr>
          <p:nvPr>
            <p:ph idx="10"/>
          </p:nvPr>
        </p:nvSpPr>
        <p:spPr>
          <a:xfrm>
            <a:off x="4433418" y="1260390"/>
            <a:ext cx="3240000" cy="5597610"/>
          </a:xfrm>
        </p:spPr>
        <p:txBody>
          <a:bodyPr/>
          <a:lstStyle/>
          <a:p>
            <a:pPr>
              <a:lnSpc>
                <a:spcPct val="100000"/>
              </a:lnSpc>
              <a:spcBef>
                <a:spcPts val="600"/>
              </a:spcBef>
              <a:spcAft>
                <a:spcPts val="600"/>
              </a:spcAft>
              <a:buFont typeface="Arial" panose="020B0604020202020204" pitchFamily="34" charset="0"/>
              <a:buChar char="•"/>
            </a:pPr>
            <a:r>
              <a:rPr lang="sv-SE" sz="1100" dirty="0"/>
              <a:t>Uppdragsgivare(aktör som är uppdragsgivare åt utförande eller ansvarigt </a:t>
            </a:r>
            <a:r>
              <a:rPr lang="sv-SE" sz="1100" dirty="0" err="1"/>
              <a:t>averkningsföretag</a:t>
            </a:r>
            <a:r>
              <a:rPr lang="sv-SE" sz="1100" dirty="0"/>
              <a:t>)</a:t>
            </a:r>
          </a:p>
          <a:p>
            <a:pPr>
              <a:lnSpc>
                <a:spcPct val="100000"/>
              </a:lnSpc>
              <a:spcBef>
                <a:spcPts val="600"/>
              </a:spcBef>
              <a:spcAft>
                <a:spcPts val="600"/>
              </a:spcAft>
              <a:buFont typeface="Arial" panose="020B0604020202020204" pitchFamily="34" charset="0"/>
              <a:buChar char="•"/>
            </a:pPr>
            <a:r>
              <a:rPr lang="sv-SE" sz="1100" dirty="0"/>
              <a:t>Produktionsledare</a:t>
            </a:r>
          </a:p>
          <a:p>
            <a:pPr>
              <a:lnSpc>
                <a:spcPct val="100000"/>
              </a:lnSpc>
              <a:spcBef>
                <a:spcPts val="600"/>
              </a:spcBef>
              <a:spcAft>
                <a:spcPts val="600"/>
              </a:spcAft>
              <a:buFont typeface="Arial" panose="020B0604020202020204" pitchFamily="34" charset="0"/>
              <a:buChar char="•"/>
            </a:pPr>
            <a:r>
              <a:rPr lang="sv-SE" sz="1100" dirty="0"/>
              <a:t>Planerade mottagare</a:t>
            </a:r>
          </a:p>
          <a:p>
            <a:pPr>
              <a:lnSpc>
                <a:spcPct val="100000"/>
              </a:lnSpc>
              <a:spcBef>
                <a:spcPts val="600"/>
              </a:spcBef>
              <a:spcAft>
                <a:spcPts val="600"/>
              </a:spcAft>
              <a:buFont typeface="Arial" panose="020B0604020202020204" pitchFamily="34" charset="0"/>
              <a:buChar char="•"/>
            </a:pPr>
            <a:r>
              <a:rPr lang="sv-SE" sz="1100" dirty="0"/>
              <a:t>Destinerade mottagare</a:t>
            </a:r>
          </a:p>
          <a:p>
            <a:pPr>
              <a:lnSpc>
                <a:spcPct val="100000"/>
              </a:lnSpc>
              <a:spcBef>
                <a:spcPts val="600"/>
              </a:spcBef>
              <a:spcAft>
                <a:spcPts val="600"/>
              </a:spcAft>
              <a:buFont typeface="Arial" panose="020B0604020202020204" pitchFamily="34" charset="0"/>
              <a:buChar char="•"/>
            </a:pPr>
            <a:r>
              <a:rPr lang="sv-SE" sz="1100" dirty="0"/>
              <a:t>Producerat för mottagningsplats</a:t>
            </a:r>
          </a:p>
          <a:p>
            <a:pPr>
              <a:lnSpc>
                <a:spcPct val="100000"/>
              </a:lnSpc>
              <a:spcBef>
                <a:spcPts val="600"/>
              </a:spcBef>
              <a:spcAft>
                <a:spcPts val="600"/>
              </a:spcAft>
              <a:buFont typeface="Arial" panose="020B0604020202020204" pitchFamily="34" charset="0"/>
              <a:buChar char="•"/>
            </a:pPr>
            <a:r>
              <a:rPr lang="sv-SE" sz="1100" dirty="0"/>
              <a:t>Destinerad mottagningsplats</a:t>
            </a:r>
          </a:p>
          <a:p>
            <a:pPr>
              <a:lnSpc>
                <a:spcPct val="100000"/>
              </a:lnSpc>
              <a:spcBef>
                <a:spcPts val="600"/>
              </a:spcBef>
              <a:spcAft>
                <a:spcPts val="600"/>
              </a:spcAft>
              <a:buFont typeface="Arial" panose="020B0604020202020204" pitchFamily="34" charset="0"/>
              <a:buChar char="•"/>
            </a:pPr>
            <a:r>
              <a:rPr lang="sv-SE" sz="1100" dirty="0"/>
              <a:t>Destinerad köpare led 2-n(Aktör som ingår i destinerad affärskedja. tillförs produktionsunderlaget vid </a:t>
            </a:r>
            <a:r>
              <a:rPr lang="sv-SE" sz="1100" dirty="0" err="1"/>
              <a:t>destinering</a:t>
            </a:r>
            <a:r>
              <a:rPr lang="sv-SE" sz="1100" dirty="0"/>
              <a:t>.)</a:t>
            </a:r>
          </a:p>
          <a:p>
            <a:pPr>
              <a:lnSpc>
                <a:spcPct val="100000"/>
              </a:lnSpc>
              <a:spcBef>
                <a:spcPts val="600"/>
              </a:spcBef>
              <a:spcAft>
                <a:spcPts val="600"/>
              </a:spcAft>
              <a:buFont typeface="Arial" panose="020B0604020202020204" pitchFamily="34" charset="0"/>
              <a:buChar char="•"/>
            </a:pPr>
            <a:r>
              <a:rPr lang="sv-SE" sz="1100" dirty="0"/>
              <a:t>Kröningstyp(Godkännandenivå för </a:t>
            </a:r>
            <a:r>
              <a:rPr lang="sv-SE" sz="1100" dirty="0" err="1"/>
              <a:t>ersättningsgrundade</a:t>
            </a:r>
            <a:r>
              <a:rPr lang="sv-SE" sz="1100" dirty="0"/>
              <a:t> skördarmätning)</a:t>
            </a:r>
          </a:p>
          <a:p>
            <a:pPr>
              <a:lnSpc>
                <a:spcPct val="100000"/>
              </a:lnSpc>
              <a:spcBef>
                <a:spcPts val="600"/>
              </a:spcBef>
              <a:spcAft>
                <a:spcPts val="600"/>
              </a:spcAft>
              <a:buFont typeface="Arial" panose="020B0604020202020204" pitchFamily="34" charset="0"/>
              <a:buChar char="•"/>
            </a:pPr>
            <a:r>
              <a:rPr lang="sv-SE" sz="1100" dirty="0" err="1"/>
              <a:t>Mätnogrannhet</a:t>
            </a:r>
            <a:r>
              <a:rPr lang="sv-SE" sz="1100" dirty="0"/>
              <a:t>(Skördarens </a:t>
            </a:r>
            <a:r>
              <a:rPr lang="sv-SE" sz="1100" dirty="0" err="1"/>
              <a:t>mätningrannhet</a:t>
            </a:r>
            <a:r>
              <a:rPr lang="sv-SE" sz="1100" dirty="0"/>
              <a:t> som bedöms av revisorn)</a:t>
            </a:r>
          </a:p>
          <a:p>
            <a:pPr>
              <a:lnSpc>
                <a:spcPct val="100000"/>
              </a:lnSpc>
              <a:spcBef>
                <a:spcPts val="600"/>
              </a:spcBef>
              <a:spcAft>
                <a:spcPts val="600"/>
              </a:spcAft>
              <a:buFont typeface="Arial" panose="020B0604020202020204" pitchFamily="34" charset="0"/>
              <a:buChar char="•"/>
            </a:pPr>
            <a:r>
              <a:rPr lang="sv-SE" sz="1100" dirty="0"/>
              <a:t>Upparbetningstyp</a:t>
            </a:r>
          </a:p>
          <a:p>
            <a:pPr>
              <a:lnSpc>
                <a:spcPct val="100000"/>
              </a:lnSpc>
              <a:spcBef>
                <a:spcPts val="600"/>
              </a:spcBef>
              <a:spcAft>
                <a:spcPts val="600"/>
              </a:spcAft>
              <a:buFont typeface="Arial" panose="020B0604020202020204" pitchFamily="34" charset="0"/>
              <a:buChar char="•"/>
            </a:pPr>
            <a:r>
              <a:rPr lang="sv-SE" sz="1100" dirty="0"/>
              <a:t>Toppdiameter under bark</a:t>
            </a:r>
          </a:p>
          <a:p>
            <a:pPr>
              <a:lnSpc>
                <a:spcPct val="100000"/>
              </a:lnSpc>
              <a:spcBef>
                <a:spcPts val="600"/>
              </a:spcBef>
              <a:spcAft>
                <a:spcPts val="600"/>
              </a:spcAft>
              <a:buFont typeface="Arial" panose="020B0604020202020204" pitchFamily="34" charset="0"/>
              <a:buChar char="•"/>
            </a:pPr>
            <a:r>
              <a:rPr lang="sv-SE" sz="1100" dirty="0"/>
              <a:t>Stocklängd</a:t>
            </a:r>
          </a:p>
          <a:p>
            <a:pPr>
              <a:lnSpc>
                <a:spcPct val="100000"/>
              </a:lnSpc>
              <a:spcBef>
                <a:spcPts val="600"/>
              </a:spcBef>
              <a:spcAft>
                <a:spcPts val="600"/>
              </a:spcAft>
              <a:buFont typeface="Arial" panose="020B0604020202020204" pitchFamily="34" charset="0"/>
              <a:buChar char="•"/>
            </a:pPr>
            <a:endParaRPr lang="sv-SE" sz="1100" dirty="0"/>
          </a:p>
          <a:p>
            <a:pPr>
              <a:lnSpc>
                <a:spcPct val="100000"/>
              </a:lnSpc>
              <a:spcBef>
                <a:spcPts val="600"/>
              </a:spcBef>
              <a:spcAft>
                <a:spcPts val="600"/>
              </a:spcAft>
              <a:buFont typeface="Arial" panose="020B0604020202020204" pitchFamily="34" charset="0"/>
              <a:buChar char="•"/>
            </a:pPr>
            <a:endParaRPr lang="sv-SE" sz="1600" dirty="0"/>
          </a:p>
          <a:p>
            <a:endParaRPr lang="sv-SE" dirty="0"/>
          </a:p>
        </p:txBody>
      </p:sp>
      <p:sp>
        <p:nvSpPr>
          <p:cNvPr id="4" name="Platshållare för innehåll 3">
            <a:extLst>
              <a:ext uri="{FF2B5EF4-FFF2-40B4-BE49-F238E27FC236}">
                <a16:creationId xmlns:a16="http://schemas.microsoft.com/office/drawing/2014/main" id="{C89856ED-BFCC-716D-E857-7E0301327AB9}"/>
              </a:ext>
            </a:extLst>
          </p:cNvPr>
          <p:cNvSpPr>
            <a:spLocks noGrp="1"/>
          </p:cNvSpPr>
          <p:nvPr>
            <p:ph idx="11"/>
          </p:nvPr>
        </p:nvSpPr>
        <p:spPr>
          <a:xfrm>
            <a:off x="7933038" y="1260390"/>
            <a:ext cx="4258962" cy="5597610"/>
          </a:xfrm>
        </p:spPr>
        <p:txBody>
          <a:bodyPr/>
          <a:lstStyle/>
          <a:p>
            <a:pPr>
              <a:lnSpc>
                <a:spcPct val="100000"/>
              </a:lnSpc>
              <a:spcBef>
                <a:spcPts val="600"/>
              </a:spcBef>
              <a:spcAft>
                <a:spcPts val="600"/>
              </a:spcAft>
              <a:buFont typeface="Arial" panose="020B0604020202020204" pitchFamily="34" charset="0"/>
              <a:buChar char="•"/>
            </a:pPr>
            <a:r>
              <a:rPr lang="sv-SE" sz="1100" dirty="0"/>
              <a:t>Volym M3fub omräknad (produktionsrapporterad m3fubvolym i det fall rapportering skett i annat </a:t>
            </a:r>
            <a:r>
              <a:rPr lang="sv-SE" sz="1100" dirty="0" err="1"/>
              <a:t>måttslag</a:t>
            </a:r>
            <a:r>
              <a:rPr lang="sv-SE" sz="1100" dirty="0"/>
              <a:t>)</a:t>
            </a:r>
          </a:p>
          <a:p>
            <a:pPr>
              <a:lnSpc>
                <a:spcPct val="100000"/>
              </a:lnSpc>
              <a:spcBef>
                <a:spcPts val="600"/>
              </a:spcBef>
              <a:spcAft>
                <a:spcPts val="600"/>
              </a:spcAft>
              <a:buFont typeface="Arial" panose="020B0604020202020204" pitchFamily="34" charset="0"/>
              <a:buChar char="•"/>
            </a:pPr>
            <a:r>
              <a:rPr lang="sv-SE" sz="1100" dirty="0"/>
              <a:t>Volym M3fub rapporterad (produktionsrapporterad volym m3fub)</a:t>
            </a:r>
          </a:p>
          <a:p>
            <a:pPr>
              <a:lnSpc>
                <a:spcPct val="100000"/>
              </a:lnSpc>
              <a:spcBef>
                <a:spcPts val="600"/>
              </a:spcBef>
              <a:spcAft>
                <a:spcPts val="600"/>
              </a:spcAft>
              <a:buFont typeface="Arial" panose="020B0604020202020204" pitchFamily="34" charset="0"/>
              <a:buChar char="•"/>
            </a:pPr>
            <a:r>
              <a:rPr lang="sv-SE" sz="1100" dirty="0"/>
              <a:t>Volym m3s</a:t>
            </a:r>
          </a:p>
          <a:p>
            <a:pPr>
              <a:lnSpc>
                <a:spcPct val="100000"/>
              </a:lnSpc>
              <a:spcBef>
                <a:spcPts val="600"/>
              </a:spcBef>
              <a:spcAft>
                <a:spcPts val="600"/>
              </a:spcAft>
              <a:buFont typeface="Arial" panose="020B0604020202020204" pitchFamily="34" charset="0"/>
              <a:buChar char="•"/>
            </a:pPr>
            <a:r>
              <a:rPr lang="sv-SE" sz="1100" dirty="0"/>
              <a:t>Volym m3toub</a:t>
            </a:r>
          </a:p>
          <a:p>
            <a:pPr>
              <a:lnSpc>
                <a:spcPct val="100000"/>
              </a:lnSpc>
              <a:spcBef>
                <a:spcPts val="600"/>
              </a:spcBef>
              <a:spcAft>
                <a:spcPts val="600"/>
              </a:spcAft>
              <a:buFont typeface="Arial" panose="020B0604020202020204" pitchFamily="34" charset="0"/>
              <a:buChar char="•"/>
            </a:pPr>
            <a:r>
              <a:rPr lang="sv-SE" sz="1100" dirty="0"/>
              <a:t>Skördarstatus avtalsobjekt</a:t>
            </a:r>
            <a:endParaRPr lang="sv-SE" sz="1100" i="1" dirty="0"/>
          </a:p>
          <a:p>
            <a:pPr>
              <a:lnSpc>
                <a:spcPct val="100000"/>
              </a:lnSpc>
              <a:spcBef>
                <a:spcPts val="600"/>
              </a:spcBef>
              <a:spcAft>
                <a:spcPts val="600"/>
              </a:spcAft>
              <a:buFont typeface="Arial" panose="020B0604020202020204" pitchFamily="34" charset="0"/>
              <a:buChar char="•"/>
            </a:pPr>
            <a:r>
              <a:rPr lang="sv-SE" sz="1100" dirty="0"/>
              <a:t>Säljare Aktör(I </a:t>
            </a:r>
            <a:r>
              <a:rPr lang="sv-SE" sz="1100" dirty="0" err="1"/>
              <a:t>affärsled</a:t>
            </a:r>
            <a:r>
              <a:rPr lang="sv-SE" sz="1100" dirty="0"/>
              <a:t> 1) som säljer råvaran</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Utförande </a:t>
            </a:r>
            <a:r>
              <a:rPr lang="sv-SE" sz="1100" dirty="0" err="1">
                <a:highlight>
                  <a:srgbClr val="C0C0C0"/>
                </a:highlight>
              </a:rPr>
              <a:t>averkningsföretag</a:t>
            </a:r>
            <a:r>
              <a:rPr lang="sv-SE" sz="1100" dirty="0">
                <a:highlight>
                  <a:srgbClr val="C0C0C0"/>
                </a:highlight>
              </a:rPr>
              <a:t>(insänt via fil) Styrs i behörighet om det visas</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Utförande </a:t>
            </a:r>
            <a:r>
              <a:rPr lang="sv-SE" sz="1100" dirty="0" err="1">
                <a:highlight>
                  <a:srgbClr val="C0C0C0"/>
                </a:highlight>
              </a:rPr>
              <a:t>Averkningsföretag</a:t>
            </a:r>
            <a:r>
              <a:rPr lang="sv-SE" sz="1100" dirty="0">
                <a:highlight>
                  <a:srgbClr val="C0C0C0"/>
                </a:highlight>
              </a:rPr>
              <a:t> </a:t>
            </a:r>
            <a:r>
              <a:rPr lang="sv-SE" sz="1100" dirty="0" err="1">
                <a:highlight>
                  <a:srgbClr val="C0C0C0"/>
                </a:highlight>
              </a:rPr>
              <a:t>skotare,skördare</a:t>
            </a:r>
            <a:r>
              <a:rPr lang="sv-SE" sz="1100" dirty="0">
                <a:highlight>
                  <a:srgbClr val="C0C0C0"/>
                </a:highlight>
              </a:rPr>
              <a:t> (insändning via rapp) Styrs i behörighet om det visas</a:t>
            </a:r>
          </a:p>
          <a:p>
            <a:pPr>
              <a:lnSpc>
                <a:spcPct val="100000"/>
              </a:lnSpc>
              <a:spcBef>
                <a:spcPts val="600"/>
              </a:spcBef>
              <a:spcAft>
                <a:spcPts val="600"/>
              </a:spcAft>
              <a:buFont typeface="Arial" panose="020B0604020202020204" pitchFamily="34" charset="0"/>
              <a:buChar char="•"/>
            </a:pPr>
            <a:r>
              <a:rPr lang="sv-SE" sz="1100" dirty="0">
                <a:highlight>
                  <a:srgbClr val="C0C0C0"/>
                </a:highlight>
              </a:rPr>
              <a:t>Ansvarig </a:t>
            </a:r>
            <a:r>
              <a:rPr lang="sv-SE" sz="1100" dirty="0" err="1">
                <a:highlight>
                  <a:srgbClr val="C0C0C0"/>
                </a:highlight>
              </a:rPr>
              <a:t>averkningsföretag</a:t>
            </a:r>
            <a:r>
              <a:rPr lang="sv-SE" sz="1100" dirty="0">
                <a:highlight>
                  <a:srgbClr val="C0C0C0"/>
                </a:highlight>
              </a:rPr>
              <a:t>.(Ansvarig för avverkningen i de fall det inte är samma som utförande avverkningsföretag)</a:t>
            </a:r>
          </a:p>
          <a:p>
            <a:endParaRPr lang="sv-SE" dirty="0"/>
          </a:p>
        </p:txBody>
      </p:sp>
      <p:sp>
        <p:nvSpPr>
          <p:cNvPr id="5" name="Rubrik 4">
            <a:extLst>
              <a:ext uri="{FF2B5EF4-FFF2-40B4-BE49-F238E27FC236}">
                <a16:creationId xmlns:a16="http://schemas.microsoft.com/office/drawing/2014/main" id="{78B0CDC5-72A1-A1B2-D935-5A37C694A809}"/>
              </a:ext>
            </a:extLst>
          </p:cNvPr>
          <p:cNvSpPr>
            <a:spLocks noGrp="1"/>
          </p:cNvSpPr>
          <p:nvPr>
            <p:ph type="title"/>
          </p:nvPr>
        </p:nvSpPr>
        <p:spPr>
          <a:xfrm>
            <a:off x="838200" y="111212"/>
            <a:ext cx="10515600" cy="1149178"/>
          </a:xfrm>
        </p:spPr>
        <p:txBody>
          <a:bodyPr/>
          <a:lstStyle/>
          <a:p>
            <a:r>
              <a:rPr lang="sv-SE" dirty="0">
                <a:highlight>
                  <a:srgbClr val="FFFF00"/>
                </a:highlight>
              </a:rPr>
              <a:t>LIM (Logistikinformationsmottagare)</a:t>
            </a:r>
            <a:br>
              <a:rPr lang="sv-SE" dirty="0"/>
            </a:br>
            <a:br>
              <a:rPr lang="sv-SE" dirty="0"/>
            </a:br>
            <a:r>
              <a:rPr lang="sv-SE" sz="1800" dirty="0"/>
              <a:t>Produktionsresultat skördat sortiment</a:t>
            </a:r>
            <a:endParaRPr lang="sv-SE" dirty="0"/>
          </a:p>
        </p:txBody>
      </p:sp>
    </p:spTree>
    <p:extLst>
      <p:ext uri="{BB962C8B-B14F-4D97-AF65-F5344CB8AC3E}">
        <p14:creationId xmlns:p14="http://schemas.microsoft.com/office/powerpoint/2010/main" val="2597252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57DEB2E-D003-311F-833E-F8162068E01B}"/>
              </a:ext>
            </a:extLst>
          </p:cNvPr>
          <p:cNvSpPr>
            <a:spLocks noGrp="1"/>
          </p:cNvSpPr>
          <p:nvPr>
            <p:ph idx="1"/>
          </p:nvPr>
        </p:nvSpPr>
        <p:spPr>
          <a:xfrm>
            <a:off x="838200" y="1445741"/>
            <a:ext cx="10515600" cy="4731222"/>
          </a:xfrm>
        </p:spPr>
        <p:txBody>
          <a:bodyPr/>
          <a:lstStyle/>
          <a:p>
            <a:pPr rtl="0"/>
            <a:r>
              <a:rPr lang="sv-SE" sz="1200" dirty="0"/>
              <a:t>Produktionsrapportering är rapportering av </a:t>
            </a:r>
            <a:r>
              <a:rPr lang="sv-SE" sz="1200" dirty="0" err="1"/>
              <a:t>StanForD</a:t>
            </a:r>
            <a:r>
              <a:rPr lang="sv-SE" sz="1200" dirty="0"/>
              <a:t>-filer med hjälp av Sender XC, egen integrationslösning för </a:t>
            </a:r>
            <a:r>
              <a:rPr lang="sv-SE" sz="1200" dirty="0" err="1"/>
              <a:t>StanForD</a:t>
            </a:r>
            <a:r>
              <a:rPr lang="sv-SE" sz="1200" dirty="0"/>
              <a:t>-filer, eller genom knappning av producerade volymer i Rapp. ( Läger du till LIM efter produktionsrapport skickas alla produktionsrapportering retroaktivt och tar inte hänsyn till inmätt)</a:t>
            </a:r>
          </a:p>
          <a:p>
            <a:pPr rtl="0"/>
            <a:r>
              <a:rPr lang="sv-SE" sz="1200" dirty="0"/>
              <a:t>Kvantitetsrapportering är inmatning av kvantiteter (via gränssnitt eller integration) som underlag för logistiksystem då produktionsrapportering inte används. (Lägger du till LIM efter produktionsrapporteringen får LIM inget. Skickas inte retroaktivt)</a:t>
            </a:r>
          </a:p>
          <a:p>
            <a:r>
              <a:rPr lang="sv-SE" sz="1200" dirty="0"/>
              <a:t>På Avtalsobjektet lägger du till LIM</a:t>
            </a:r>
          </a:p>
          <a:p>
            <a:pPr rtl="0"/>
            <a:r>
              <a:rPr lang="sv-SE" sz="1200" dirty="0"/>
              <a:t>Destinerat och byte av LIM (behöver du avsluta befintlig </a:t>
            </a:r>
            <a:r>
              <a:rPr lang="sv-SE" sz="1200" dirty="0" err="1"/>
              <a:t>destinering</a:t>
            </a:r>
            <a:r>
              <a:rPr lang="sv-SE" sz="1200" dirty="0"/>
              <a:t> och destinera om. Brytpunkt midnatt på </a:t>
            </a:r>
            <a:r>
              <a:rPr lang="sv-SE" sz="1200" dirty="0" err="1"/>
              <a:t>inmättning</a:t>
            </a:r>
            <a:r>
              <a:rPr lang="sv-SE" sz="1200" dirty="0"/>
              <a:t> till LIM. </a:t>
            </a:r>
          </a:p>
          <a:p>
            <a:pPr rtl="0"/>
            <a:r>
              <a:rPr lang="sv-SE" sz="1200" dirty="0"/>
              <a:t>Uppdaterade/Lägger till nya avlägg skickas ut till destinerad LIM.</a:t>
            </a:r>
          </a:p>
          <a:p>
            <a:pPr rtl="0"/>
            <a:r>
              <a:rPr lang="sv-SE" sz="1200" dirty="0"/>
              <a:t>Lägg till LIM innan produktionsrapportering och innan </a:t>
            </a:r>
            <a:r>
              <a:rPr lang="sv-SE" sz="1200" dirty="0" err="1"/>
              <a:t>destinering</a:t>
            </a:r>
            <a:endParaRPr lang="sv-SE" sz="1200" dirty="0"/>
          </a:p>
          <a:p>
            <a:endParaRPr lang="sv-SE" dirty="0"/>
          </a:p>
          <a:p>
            <a:endParaRPr lang="sv-SE" dirty="0"/>
          </a:p>
          <a:p>
            <a:endParaRPr lang="sv-SE" dirty="0"/>
          </a:p>
          <a:p>
            <a:endParaRPr lang="sv-SE" dirty="0"/>
          </a:p>
        </p:txBody>
      </p:sp>
      <p:sp>
        <p:nvSpPr>
          <p:cNvPr id="3" name="Rubrik 2">
            <a:extLst>
              <a:ext uri="{FF2B5EF4-FFF2-40B4-BE49-F238E27FC236}">
                <a16:creationId xmlns:a16="http://schemas.microsoft.com/office/drawing/2014/main" id="{2E1F2150-F15C-831C-4380-A1DAE59623F7}"/>
              </a:ext>
            </a:extLst>
          </p:cNvPr>
          <p:cNvSpPr>
            <a:spLocks noGrp="1"/>
          </p:cNvSpPr>
          <p:nvPr>
            <p:ph type="title"/>
          </p:nvPr>
        </p:nvSpPr>
        <p:spPr>
          <a:xfrm>
            <a:off x="838200" y="358347"/>
            <a:ext cx="10515600" cy="939112"/>
          </a:xfrm>
        </p:spPr>
        <p:txBody>
          <a:bodyPr/>
          <a:lstStyle/>
          <a:p>
            <a:r>
              <a:rPr lang="sv-SE" dirty="0">
                <a:highlight>
                  <a:srgbClr val="FFFF00"/>
                </a:highlight>
              </a:rPr>
              <a:t>LIM (Logistikinformationsmottagare)</a:t>
            </a:r>
            <a:endParaRPr lang="sv-SE" dirty="0"/>
          </a:p>
        </p:txBody>
      </p:sp>
      <p:pic>
        <p:nvPicPr>
          <p:cNvPr id="4" name="Platshållare för innehåll 3">
            <a:extLst>
              <a:ext uri="{FF2B5EF4-FFF2-40B4-BE49-F238E27FC236}">
                <a16:creationId xmlns:a16="http://schemas.microsoft.com/office/drawing/2014/main" id="{927F693F-B2C0-C892-6BDB-047DBE82979E}"/>
              </a:ext>
            </a:extLst>
          </p:cNvPr>
          <p:cNvPicPr>
            <a:picLocks noChangeAspect="1"/>
          </p:cNvPicPr>
          <p:nvPr/>
        </p:nvPicPr>
        <p:blipFill>
          <a:blip r:embed="rId2"/>
          <a:stretch>
            <a:fillRect/>
          </a:stretch>
        </p:blipFill>
        <p:spPr>
          <a:xfrm>
            <a:off x="704335" y="5236494"/>
            <a:ext cx="10363200" cy="1621506"/>
          </a:xfrm>
          <a:prstGeom prst="rect">
            <a:avLst/>
          </a:prstGeom>
        </p:spPr>
      </p:pic>
    </p:spTree>
    <p:extLst>
      <p:ext uri="{BB962C8B-B14F-4D97-AF65-F5344CB8AC3E}">
        <p14:creationId xmlns:p14="http://schemas.microsoft.com/office/powerpoint/2010/main" val="3910499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A7F4612-8AD7-C21F-FF08-0C6FE4DE8BDD}"/>
              </a:ext>
            </a:extLst>
          </p:cNvPr>
          <p:cNvSpPr>
            <a:spLocks noGrp="1"/>
          </p:cNvSpPr>
          <p:nvPr>
            <p:ph type="pic" sz="quarter" idx="10"/>
          </p:nvPr>
        </p:nvSpPr>
        <p:spPr/>
        <p:txBody>
          <a:bodyPr>
            <a:normAutofit/>
          </a:bodyPr>
          <a:lstStyle/>
          <a:p>
            <a:r>
              <a:rPr lang="sv-SE" sz="3600" dirty="0">
                <a:highlight>
                  <a:srgbClr val="FF0000"/>
                </a:highlight>
              </a:rPr>
              <a:t>Beskrivning av scenarios</a:t>
            </a:r>
          </a:p>
        </p:txBody>
      </p:sp>
      <p:sp>
        <p:nvSpPr>
          <p:cNvPr id="4" name="Rubrik 3">
            <a:extLst>
              <a:ext uri="{FF2B5EF4-FFF2-40B4-BE49-F238E27FC236}">
                <a16:creationId xmlns:a16="http://schemas.microsoft.com/office/drawing/2014/main" id="{A07F1BC2-0A7F-BE8E-EEA1-8D341EAE498A}"/>
              </a:ext>
            </a:extLst>
          </p:cNvPr>
          <p:cNvSpPr>
            <a:spLocks noGrp="1"/>
          </p:cNvSpPr>
          <p:nvPr>
            <p:ph type="title"/>
          </p:nvPr>
        </p:nvSpPr>
        <p:spPr/>
        <p:txBody>
          <a:bodyPr/>
          <a:lstStyle/>
          <a:p>
            <a:r>
              <a:rPr lang="sv-SE" dirty="0"/>
              <a:t>Att beakta i transportstödjande system</a:t>
            </a:r>
          </a:p>
        </p:txBody>
      </p:sp>
      <p:pic>
        <p:nvPicPr>
          <p:cNvPr id="12" name="Platshållare för innehåll 11">
            <a:extLst>
              <a:ext uri="{FF2B5EF4-FFF2-40B4-BE49-F238E27FC236}">
                <a16:creationId xmlns:a16="http://schemas.microsoft.com/office/drawing/2014/main" id="{217E7021-A3F7-0891-DB29-5CD1E20B36C0}"/>
              </a:ext>
            </a:extLst>
          </p:cNvPr>
          <p:cNvPicPr>
            <a:picLocks noGrp="1" noChangeAspect="1"/>
          </p:cNvPicPr>
          <p:nvPr>
            <p:ph idx="1"/>
          </p:nvPr>
        </p:nvPicPr>
        <p:blipFill>
          <a:blip r:embed="rId2"/>
          <a:stretch>
            <a:fillRect/>
          </a:stretch>
        </p:blipFill>
        <p:spPr>
          <a:xfrm>
            <a:off x="1146335" y="1588168"/>
            <a:ext cx="8314027" cy="3942102"/>
          </a:xfrm>
        </p:spPr>
      </p:pic>
      <p:sp>
        <p:nvSpPr>
          <p:cNvPr id="13" name="Frihandsfigur: Form 12">
            <a:extLst>
              <a:ext uri="{FF2B5EF4-FFF2-40B4-BE49-F238E27FC236}">
                <a16:creationId xmlns:a16="http://schemas.microsoft.com/office/drawing/2014/main" id="{04BC146C-258D-6421-2E77-D232072E353A}"/>
              </a:ext>
            </a:extLst>
          </p:cNvPr>
          <p:cNvSpPr/>
          <p:nvPr/>
        </p:nvSpPr>
        <p:spPr>
          <a:xfrm>
            <a:off x="339029" y="1458930"/>
            <a:ext cx="6811784" cy="2537717"/>
          </a:xfrm>
          <a:custGeom>
            <a:avLst/>
            <a:gdLst>
              <a:gd name="connsiteX0" fmla="*/ 1458949 w 6811784"/>
              <a:gd name="connsiteY0" fmla="*/ 113016 h 2537717"/>
              <a:gd name="connsiteX1" fmla="*/ 1068531 w 6811784"/>
              <a:gd name="connsiteY1" fmla="*/ 164387 h 2537717"/>
              <a:gd name="connsiteX2" fmla="*/ 729483 w 6811784"/>
              <a:gd name="connsiteY2" fmla="*/ 318499 h 2537717"/>
              <a:gd name="connsiteX3" fmla="*/ 226050 w 6811784"/>
              <a:gd name="connsiteY3" fmla="*/ 791110 h 2537717"/>
              <a:gd name="connsiteX4" fmla="*/ 61663 w 6811784"/>
              <a:gd name="connsiteY4" fmla="*/ 1181528 h 2537717"/>
              <a:gd name="connsiteX5" fmla="*/ 18 w 6811784"/>
              <a:gd name="connsiteY5" fmla="*/ 1530850 h 2537717"/>
              <a:gd name="connsiteX6" fmla="*/ 133582 w 6811784"/>
              <a:gd name="connsiteY6" fmla="*/ 1818526 h 2537717"/>
              <a:gd name="connsiteX7" fmla="*/ 400710 w 6811784"/>
              <a:gd name="connsiteY7" fmla="*/ 1972639 h 2537717"/>
              <a:gd name="connsiteX8" fmla="*/ 534274 w 6811784"/>
              <a:gd name="connsiteY8" fmla="*/ 2024009 h 2537717"/>
              <a:gd name="connsiteX9" fmla="*/ 719209 w 6811784"/>
              <a:gd name="connsiteY9" fmla="*/ 2065106 h 2537717"/>
              <a:gd name="connsiteX10" fmla="*/ 904144 w 6811784"/>
              <a:gd name="connsiteY10" fmla="*/ 2126751 h 2537717"/>
              <a:gd name="connsiteX11" fmla="*/ 1078805 w 6811784"/>
              <a:gd name="connsiteY11" fmla="*/ 2178122 h 2537717"/>
              <a:gd name="connsiteX12" fmla="*/ 1366481 w 6811784"/>
              <a:gd name="connsiteY12" fmla="*/ 2239767 h 2537717"/>
              <a:gd name="connsiteX13" fmla="*/ 1643883 w 6811784"/>
              <a:gd name="connsiteY13" fmla="*/ 2311686 h 2537717"/>
              <a:gd name="connsiteX14" fmla="*/ 2178140 w 6811784"/>
              <a:gd name="connsiteY14" fmla="*/ 2393879 h 2537717"/>
              <a:gd name="connsiteX15" fmla="*/ 2774041 w 6811784"/>
              <a:gd name="connsiteY15" fmla="*/ 2486346 h 2537717"/>
              <a:gd name="connsiteX16" fmla="*/ 3565151 w 6811784"/>
              <a:gd name="connsiteY16" fmla="*/ 2537717 h 2537717"/>
              <a:gd name="connsiteX17" fmla="*/ 5044629 w 6811784"/>
              <a:gd name="connsiteY17" fmla="*/ 2496621 h 2537717"/>
              <a:gd name="connsiteX18" fmla="*/ 6441915 w 6811784"/>
              <a:gd name="connsiteY18" fmla="*/ 1941816 h 2537717"/>
              <a:gd name="connsiteX19" fmla="*/ 6770688 w 6811784"/>
              <a:gd name="connsiteY19" fmla="*/ 1469205 h 2537717"/>
              <a:gd name="connsiteX20" fmla="*/ 6811784 w 6811784"/>
              <a:gd name="connsiteY20" fmla="*/ 1294544 h 2537717"/>
              <a:gd name="connsiteX21" fmla="*/ 6801510 w 6811784"/>
              <a:gd name="connsiteY21" fmla="*/ 1181528 h 2537717"/>
              <a:gd name="connsiteX22" fmla="*/ 6606301 w 6811784"/>
              <a:gd name="connsiteY22" fmla="*/ 945223 h 2537717"/>
              <a:gd name="connsiteX23" fmla="*/ 6123416 w 6811784"/>
              <a:gd name="connsiteY23" fmla="*/ 647272 h 2537717"/>
              <a:gd name="connsiteX24" fmla="*/ 5825465 w 6811784"/>
              <a:gd name="connsiteY24" fmla="*/ 544531 h 2537717"/>
              <a:gd name="connsiteX25" fmla="*/ 5383677 w 6811784"/>
              <a:gd name="connsiteY25" fmla="*/ 359596 h 2537717"/>
              <a:gd name="connsiteX26" fmla="*/ 5167919 w 6811784"/>
              <a:gd name="connsiteY26" fmla="*/ 328773 h 2537717"/>
              <a:gd name="connsiteX27" fmla="*/ 4469277 w 6811784"/>
              <a:gd name="connsiteY27" fmla="*/ 277403 h 2537717"/>
              <a:gd name="connsiteX28" fmla="*/ 3421313 w 6811784"/>
              <a:gd name="connsiteY28" fmla="*/ 205483 h 2537717"/>
              <a:gd name="connsiteX29" fmla="*/ 1890463 w 6811784"/>
              <a:gd name="connsiteY29" fmla="*/ 195209 h 2537717"/>
              <a:gd name="connsiteX30" fmla="*/ 1705528 w 6811784"/>
              <a:gd name="connsiteY30" fmla="*/ 154113 h 2537717"/>
              <a:gd name="connsiteX31" fmla="*/ 1602787 w 6811784"/>
              <a:gd name="connsiteY31" fmla="*/ 133564 h 2537717"/>
              <a:gd name="connsiteX32" fmla="*/ 1551416 w 6811784"/>
              <a:gd name="connsiteY32" fmla="*/ 113016 h 2537717"/>
              <a:gd name="connsiteX33" fmla="*/ 1428126 w 6811784"/>
              <a:gd name="connsiteY33" fmla="*/ 92468 h 2537717"/>
              <a:gd name="connsiteX34" fmla="*/ 1428126 w 6811784"/>
              <a:gd name="connsiteY34" fmla="*/ 0 h 253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11784" h="2537717">
                <a:moveTo>
                  <a:pt x="1458949" y="113016"/>
                </a:moveTo>
                <a:cubicBezTo>
                  <a:pt x="1328810" y="130140"/>
                  <a:pt x="1194875" y="128797"/>
                  <a:pt x="1068531" y="164387"/>
                </a:cubicBezTo>
                <a:cubicBezTo>
                  <a:pt x="949038" y="198047"/>
                  <a:pt x="838259" y="258672"/>
                  <a:pt x="729483" y="318499"/>
                </a:cubicBezTo>
                <a:cubicBezTo>
                  <a:pt x="492871" y="448635"/>
                  <a:pt x="364633" y="550413"/>
                  <a:pt x="226050" y="791110"/>
                </a:cubicBezTo>
                <a:cubicBezTo>
                  <a:pt x="155594" y="913481"/>
                  <a:pt x="116459" y="1051389"/>
                  <a:pt x="61663" y="1181528"/>
                </a:cubicBezTo>
                <a:cubicBezTo>
                  <a:pt x="41115" y="1297969"/>
                  <a:pt x="2431" y="1412635"/>
                  <a:pt x="18" y="1530850"/>
                </a:cubicBezTo>
                <a:cubicBezTo>
                  <a:pt x="-1492" y="1604839"/>
                  <a:pt x="90020" y="1764074"/>
                  <a:pt x="133582" y="1818526"/>
                </a:cubicBezTo>
                <a:cubicBezTo>
                  <a:pt x="200785" y="1902530"/>
                  <a:pt x="304359" y="1935581"/>
                  <a:pt x="400710" y="1972639"/>
                </a:cubicBezTo>
                <a:cubicBezTo>
                  <a:pt x="445231" y="1989762"/>
                  <a:pt x="488465" y="2010710"/>
                  <a:pt x="534274" y="2024009"/>
                </a:cubicBezTo>
                <a:cubicBezTo>
                  <a:pt x="594919" y="2041615"/>
                  <a:pt x="658364" y="2048205"/>
                  <a:pt x="719209" y="2065106"/>
                </a:cubicBezTo>
                <a:cubicBezTo>
                  <a:pt x="781818" y="2082497"/>
                  <a:pt x="842154" y="2107268"/>
                  <a:pt x="904144" y="2126751"/>
                </a:cubicBezTo>
                <a:cubicBezTo>
                  <a:pt x="962038" y="2144946"/>
                  <a:pt x="1020168" y="2162485"/>
                  <a:pt x="1078805" y="2178122"/>
                </a:cubicBezTo>
                <a:cubicBezTo>
                  <a:pt x="1262757" y="2227176"/>
                  <a:pt x="1168320" y="2192586"/>
                  <a:pt x="1366481" y="2239767"/>
                </a:cubicBezTo>
                <a:cubicBezTo>
                  <a:pt x="1459408" y="2261893"/>
                  <a:pt x="1550678" y="2290763"/>
                  <a:pt x="1643883" y="2311686"/>
                </a:cubicBezTo>
                <a:cubicBezTo>
                  <a:pt x="1842759" y="2356331"/>
                  <a:pt x="1968794" y="2362953"/>
                  <a:pt x="2178140" y="2393879"/>
                </a:cubicBezTo>
                <a:cubicBezTo>
                  <a:pt x="2376993" y="2423255"/>
                  <a:pt x="2574260" y="2464148"/>
                  <a:pt x="2774041" y="2486346"/>
                </a:cubicBezTo>
                <a:cubicBezTo>
                  <a:pt x="3283506" y="2542954"/>
                  <a:pt x="3019898" y="2524418"/>
                  <a:pt x="3565151" y="2537717"/>
                </a:cubicBezTo>
                <a:lnTo>
                  <a:pt x="5044629" y="2496621"/>
                </a:lnTo>
                <a:cubicBezTo>
                  <a:pt x="5588626" y="2422656"/>
                  <a:pt x="5978197" y="2182592"/>
                  <a:pt x="6441915" y="1941816"/>
                </a:cubicBezTo>
                <a:cubicBezTo>
                  <a:pt x="6609797" y="1738959"/>
                  <a:pt x="6693358" y="1688308"/>
                  <a:pt x="6770688" y="1469205"/>
                </a:cubicBezTo>
                <a:cubicBezTo>
                  <a:pt x="6790594" y="1412804"/>
                  <a:pt x="6798085" y="1352764"/>
                  <a:pt x="6811784" y="1294544"/>
                </a:cubicBezTo>
                <a:cubicBezTo>
                  <a:pt x="6808359" y="1256872"/>
                  <a:pt x="6813937" y="1217256"/>
                  <a:pt x="6801510" y="1181528"/>
                </a:cubicBezTo>
                <a:cubicBezTo>
                  <a:pt x="6765684" y="1078528"/>
                  <a:pt x="6689453" y="1010186"/>
                  <a:pt x="6606301" y="945223"/>
                </a:cubicBezTo>
                <a:cubicBezTo>
                  <a:pt x="6475346" y="842915"/>
                  <a:pt x="6269976" y="712700"/>
                  <a:pt x="6123416" y="647272"/>
                </a:cubicBezTo>
                <a:cubicBezTo>
                  <a:pt x="6027486" y="604446"/>
                  <a:pt x="5923378" y="582608"/>
                  <a:pt x="5825465" y="544531"/>
                </a:cubicBezTo>
                <a:cubicBezTo>
                  <a:pt x="5676675" y="486668"/>
                  <a:pt x="5541717" y="382173"/>
                  <a:pt x="5383677" y="359596"/>
                </a:cubicBezTo>
                <a:cubicBezTo>
                  <a:pt x="5311758" y="349322"/>
                  <a:pt x="5240169" y="336378"/>
                  <a:pt x="5167919" y="328773"/>
                </a:cubicBezTo>
                <a:cubicBezTo>
                  <a:pt x="4800178" y="290063"/>
                  <a:pt x="4822517" y="304575"/>
                  <a:pt x="4469277" y="277403"/>
                </a:cubicBezTo>
                <a:cubicBezTo>
                  <a:pt x="3917103" y="234928"/>
                  <a:pt x="4605276" y="236235"/>
                  <a:pt x="3421313" y="205483"/>
                </a:cubicBezTo>
                <a:cubicBezTo>
                  <a:pt x="2911190" y="192233"/>
                  <a:pt x="2400746" y="198634"/>
                  <a:pt x="1890463" y="195209"/>
                </a:cubicBezTo>
                <a:cubicBezTo>
                  <a:pt x="1580674" y="133252"/>
                  <a:pt x="1966634" y="212137"/>
                  <a:pt x="1705528" y="154113"/>
                </a:cubicBezTo>
                <a:cubicBezTo>
                  <a:pt x="1671434" y="146537"/>
                  <a:pt x="1636533" y="142563"/>
                  <a:pt x="1602787" y="133564"/>
                </a:cubicBezTo>
                <a:cubicBezTo>
                  <a:pt x="1584967" y="128812"/>
                  <a:pt x="1569368" y="117240"/>
                  <a:pt x="1551416" y="113016"/>
                </a:cubicBezTo>
                <a:cubicBezTo>
                  <a:pt x="1510860" y="103474"/>
                  <a:pt x="1458838" y="120621"/>
                  <a:pt x="1428126" y="92468"/>
                </a:cubicBezTo>
                <a:cubicBezTo>
                  <a:pt x="1405405" y="71640"/>
                  <a:pt x="1428126" y="30823"/>
                  <a:pt x="1428126" y="0"/>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B765B6AC-A6F7-314F-B1DA-D5E32EE9519B}"/>
              </a:ext>
            </a:extLst>
          </p:cNvPr>
          <p:cNvSpPr txBox="1"/>
          <p:nvPr/>
        </p:nvSpPr>
        <p:spPr>
          <a:xfrm>
            <a:off x="8037095" y="2117558"/>
            <a:ext cx="846707" cy="369332"/>
          </a:xfrm>
          <a:prstGeom prst="rect">
            <a:avLst/>
          </a:prstGeom>
          <a:noFill/>
        </p:spPr>
        <p:txBody>
          <a:bodyPr wrap="none" rtlCol="0">
            <a:spAutoFit/>
          </a:bodyPr>
          <a:lstStyle/>
          <a:p>
            <a:r>
              <a:rPr lang="sv-SE" dirty="0">
                <a:highlight>
                  <a:srgbClr val="FFFF00"/>
                </a:highlight>
              </a:rPr>
              <a:t>Micke</a:t>
            </a:r>
          </a:p>
        </p:txBody>
      </p:sp>
    </p:spTree>
    <p:extLst>
      <p:ext uri="{BB962C8B-B14F-4D97-AF65-F5344CB8AC3E}">
        <p14:creationId xmlns:p14="http://schemas.microsoft.com/office/powerpoint/2010/main" val="98555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2DD543DE-712A-487F-A989-529368D84260}"/>
              </a:ext>
            </a:extLst>
          </p:cNvPr>
          <p:cNvSpPr>
            <a:spLocks noGrp="1"/>
          </p:cNvSpPr>
          <p:nvPr>
            <p:ph type="pic" sz="quarter" idx="10"/>
          </p:nvPr>
        </p:nvSpPr>
        <p:spPr/>
        <p:txBody>
          <a:bodyPr/>
          <a:lstStyle/>
          <a:p>
            <a:endParaRPr lang="sv-SE" dirty="0"/>
          </a:p>
        </p:txBody>
      </p:sp>
      <p:pic>
        <p:nvPicPr>
          <p:cNvPr id="6" name="Platshållare för innehåll 5">
            <a:extLst>
              <a:ext uri="{FF2B5EF4-FFF2-40B4-BE49-F238E27FC236}">
                <a16:creationId xmlns:a16="http://schemas.microsoft.com/office/drawing/2014/main" id="{BD061155-A5FC-60C0-E7CB-12E75ECBADDA}"/>
              </a:ext>
            </a:extLst>
          </p:cNvPr>
          <p:cNvPicPr>
            <a:picLocks noGrp="1" noChangeAspect="1"/>
          </p:cNvPicPr>
          <p:nvPr>
            <p:ph idx="1"/>
          </p:nvPr>
        </p:nvPicPr>
        <p:blipFill>
          <a:blip r:embed="rId2"/>
          <a:stretch>
            <a:fillRect/>
          </a:stretch>
        </p:blipFill>
        <p:spPr>
          <a:xfrm>
            <a:off x="1508241" y="1566153"/>
            <a:ext cx="7880674" cy="4059380"/>
          </a:xfrm>
        </p:spPr>
      </p:pic>
      <p:sp>
        <p:nvSpPr>
          <p:cNvPr id="7" name="textruta 6">
            <a:extLst>
              <a:ext uri="{FF2B5EF4-FFF2-40B4-BE49-F238E27FC236}">
                <a16:creationId xmlns:a16="http://schemas.microsoft.com/office/drawing/2014/main" id="{5D0A156C-5DDB-B3E4-6108-5E926A7BEEE5}"/>
              </a:ext>
            </a:extLst>
          </p:cNvPr>
          <p:cNvSpPr txBox="1"/>
          <p:nvPr/>
        </p:nvSpPr>
        <p:spPr>
          <a:xfrm>
            <a:off x="2835668" y="413745"/>
            <a:ext cx="4828566" cy="369332"/>
          </a:xfrm>
          <a:prstGeom prst="rect">
            <a:avLst/>
          </a:prstGeom>
          <a:noFill/>
        </p:spPr>
        <p:txBody>
          <a:bodyPr wrap="none" rtlCol="0">
            <a:spAutoFit/>
          </a:bodyPr>
          <a:lstStyle/>
          <a:p>
            <a:r>
              <a:rPr lang="sv-SE" dirty="0">
                <a:highlight>
                  <a:srgbClr val="FFFF00"/>
                </a:highlight>
              </a:rPr>
              <a:t>Leverans som blir accepterad vid mätning</a:t>
            </a:r>
          </a:p>
        </p:txBody>
      </p:sp>
    </p:spTree>
    <p:extLst>
      <p:ext uri="{BB962C8B-B14F-4D97-AF65-F5344CB8AC3E}">
        <p14:creationId xmlns:p14="http://schemas.microsoft.com/office/powerpoint/2010/main" val="243633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D2516899-7F64-4031-C4A9-C9BE821715B2}"/>
              </a:ext>
            </a:extLst>
          </p:cNvPr>
          <p:cNvSpPr>
            <a:spLocks noGrp="1"/>
          </p:cNvSpPr>
          <p:nvPr>
            <p:ph type="pic" sz="quarter" idx="10"/>
          </p:nvPr>
        </p:nvSpPr>
        <p:spPr/>
        <p:txBody>
          <a:bodyPr/>
          <a:lstStyle/>
          <a:p>
            <a:endParaRPr lang="sv-SE" dirty="0"/>
          </a:p>
        </p:txBody>
      </p:sp>
      <p:pic>
        <p:nvPicPr>
          <p:cNvPr id="6" name="Bildobjekt 5">
            <a:extLst>
              <a:ext uri="{FF2B5EF4-FFF2-40B4-BE49-F238E27FC236}">
                <a16:creationId xmlns:a16="http://schemas.microsoft.com/office/drawing/2014/main" id="{21F3C1F9-5051-4A19-5697-64462231EBD3}"/>
              </a:ext>
            </a:extLst>
          </p:cNvPr>
          <p:cNvPicPr>
            <a:picLocks noChangeAspect="1"/>
          </p:cNvPicPr>
          <p:nvPr/>
        </p:nvPicPr>
        <p:blipFill>
          <a:blip r:embed="rId2"/>
          <a:stretch>
            <a:fillRect/>
          </a:stretch>
        </p:blipFill>
        <p:spPr>
          <a:xfrm>
            <a:off x="2980890" y="866417"/>
            <a:ext cx="6230219" cy="5125165"/>
          </a:xfrm>
          <a:prstGeom prst="rect">
            <a:avLst/>
          </a:prstGeom>
        </p:spPr>
      </p:pic>
      <p:sp>
        <p:nvSpPr>
          <p:cNvPr id="7" name="textruta 6">
            <a:extLst>
              <a:ext uri="{FF2B5EF4-FFF2-40B4-BE49-F238E27FC236}">
                <a16:creationId xmlns:a16="http://schemas.microsoft.com/office/drawing/2014/main" id="{4F3AFCA3-7729-6A35-24D0-0F1C32F7BDAF}"/>
              </a:ext>
            </a:extLst>
          </p:cNvPr>
          <p:cNvSpPr txBox="1"/>
          <p:nvPr/>
        </p:nvSpPr>
        <p:spPr>
          <a:xfrm>
            <a:off x="3585681" y="421240"/>
            <a:ext cx="2999539" cy="369332"/>
          </a:xfrm>
          <a:prstGeom prst="rect">
            <a:avLst/>
          </a:prstGeom>
          <a:noFill/>
        </p:spPr>
        <p:txBody>
          <a:bodyPr wrap="none" rtlCol="0">
            <a:spAutoFit/>
          </a:bodyPr>
          <a:lstStyle/>
          <a:p>
            <a:r>
              <a:rPr lang="sv-SE" dirty="0">
                <a:highlight>
                  <a:srgbClr val="FFFF00"/>
                </a:highlight>
              </a:rPr>
              <a:t>Omdirigering av leverans</a:t>
            </a:r>
          </a:p>
        </p:txBody>
      </p:sp>
    </p:spTree>
    <p:extLst>
      <p:ext uri="{BB962C8B-B14F-4D97-AF65-F5344CB8AC3E}">
        <p14:creationId xmlns:p14="http://schemas.microsoft.com/office/powerpoint/2010/main" val="228080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600D11BB-7AFD-4B44-5D3B-2903DFD85FC8}"/>
              </a:ext>
            </a:extLst>
          </p:cNvPr>
          <p:cNvPicPr>
            <a:picLocks noChangeAspect="1"/>
          </p:cNvPicPr>
          <p:nvPr/>
        </p:nvPicPr>
        <p:blipFill>
          <a:blip r:embed="rId2"/>
          <a:stretch>
            <a:fillRect/>
          </a:stretch>
        </p:blipFill>
        <p:spPr>
          <a:xfrm>
            <a:off x="1748831" y="298717"/>
            <a:ext cx="6087325" cy="2953162"/>
          </a:xfrm>
          <a:prstGeom prst="rect">
            <a:avLst/>
          </a:prstGeom>
        </p:spPr>
      </p:pic>
      <p:pic>
        <p:nvPicPr>
          <p:cNvPr id="14" name="Bildobjekt 13">
            <a:extLst>
              <a:ext uri="{FF2B5EF4-FFF2-40B4-BE49-F238E27FC236}">
                <a16:creationId xmlns:a16="http://schemas.microsoft.com/office/drawing/2014/main" id="{7EEC3E40-2AD9-C780-022F-4456D906BB04}"/>
              </a:ext>
            </a:extLst>
          </p:cNvPr>
          <p:cNvPicPr>
            <a:picLocks noChangeAspect="1"/>
          </p:cNvPicPr>
          <p:nvPr/>
        </p:nvPicPr>
        <p:blipFill>
          <a:blip r:embed="rId3"/>
          <a:stretch>
            <a:fillRect/>
          </a:stretch>
        </p:blipFill>
        <p:spPr>
          <a:xfrm>
            <a:off x="1880858" y="2925186"/>
            <a:ext cx="6154009" cy="2686425"/>
          </a:xfrm>
          <a:prstGeom prst="rect">
            <a:avLst/>
          </a:prstGeom>
        </p:spPr>
      </p:pic>
      <p:sp>
        <p:nvSpPr>
          <p:cNvPr id="15" name="textruta 14">
            <a:extLst>
              <a:ext uri="{FF2B5EF4-FFF2-40B4-BE49-F238E27FC236}">
                <a16:creationId xmlns:a16="http://schemas.microsoft.com/office/drawing/2014/main" id="{C134EC9B-A3DA-7249-4FB0-D64AC33417C7}"/>
              </a:ext>
            </a:extLst>
          </p:cNvPr>
          <p:cNvSpPr txBox="1"/>
          <p:nvPr/>
        </p:nvSpPr>
        <p:spPr>
          <a:xfrm>
            <a:off x="3739793" y="114051"/>
            <a:ext cx="2981907" cy="369332"/>
          </a:xfrm>
          <a:prstGeom prst="rect">
            <a:avLst/>
          </a:prstGeom>
          <a:noFill/>
        </p:spPr>
        <p:txBody>
          <a:bodyPr wrap="none" rtlCol="0">
            <a:spAutoFit/>
          </a:bodyPr>
          <a:lstStyle/>
          <a:p>
            <a:r>
              <a:rPr lang="sv-SE" dirty="0">
                <a:highlight>
                  <a:srgbClr val="FFFF00"/>
                </a:highlight>
              </a:rPr>
              <a:t>Mätningsvägrad leverans</a:t>
            </a:r>
          </a:p>
        </p:txBody>
      </p:sp>
    </p:spTree>
    <p:extLst>
      <p:ext uri="{BB962C8B-B14F-4D97-AF65-F5344CB8AC3E}">
        <p14:creationId xmlns:p14="http://schemas.microsoft.com/office/powerpoint/2010/main" val="369099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376164A2-1D0A-C715-ADFC-4512AB75F015}"/>
              </a:ext>
            </a:extLst>
          </p:cNvPr>
          <p:cNvPicPr>
            <a:picLocks noChangeAspect="1"/>
          </p:cNvPicPr>
          <p:nvPr/>
        </p:nvPicPr>
        <p:blipFill>
          <a:blip r:embed="rId2"/>
          <a:stretch>
            <a:fillRect/>
          </a:stretch>
        </p:blipFill>
        <p:spPr>
          <a:xfrm>
            <a:off x="2791839" y="184666"/>
            <a:ext cx="6673174" cy="6162088"/>
          </a:xfrm>
          <a:prstGeom prst="rect">
            <a:avLst/>
          </a:prstGeom>
        </p:spPr>
      </p:pic>
      <p:sp>
        <p:nvSpPr>
          <p:cNvPr id="18" name="textruta 17">
            <a:extLst>
              <a:ext uri="{FF2B5EF4-FFF2-40B4-BE49-F238E27FC236}">
                <a16:creationId xmlns:a16="http://schemas.microsoft.com/office/drawing/2014/main" id="{6A7981B5-F2BC-3803-4A2A-1FE7B7021850}"/>
              </a:ext>
            </a:extLst>
          </p:cNvPr>
          <p:cNvSpPr txBox="1"/>
          <p:nvPr/>
        </p:nvSpPr>
        <p:spPr>
          <a:xfrm>
            <a:off x="3986373" y="0"/>
            <a:ext cx="3700052" cy="369332"/>
          </a:xfrm>
          <a:prstGeom prst="rect">
            <a:avLst/>
          </a:prstGeom>
          <a:noFill/>
        </p:spPr>
        <p:txBody>
          <a:bodyPr wrap="none" rtlCol="0">
            <a:spAutoFit/>
          </a:bodyPr>
          <a:lstStyle/>
          <a:p>
            <a:r>
              <a:rPr lang="sv-SE" dirty="0">
                <a:highlight>
                  <a:srgbClr val="FFFF00"/>
                </a:highlight>
              </a:rPr>
              <a:t>Mätningsvägrad del av leverans</a:t>
            </a:r>
          </a:p>
        </p:txBody>
      </p:sp>
    </p:spTree>
    <p:extLst>
      <p:ext uri="{BB962C8B-B14F-4D97-AF65-F5344CB8AC3E}">
        <p14:creationId xmlns:p14="http://schemas.microsoft.com/office/powerpoint/2010/main" val="253963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9595241-A1EB-3803-B37E-D1CA53F1AB3F}"/>
              </a:ext>
            </a:extLst>
          </p:cNvPr>
          <p:cNvPicPr>
            <a:picLocks noChangeAspect="1"/>
          </p:cNvPicPr>
          <p:nvPr/>
        </p:nvPicPr>
        <p:blipFill>
          <a:blip r:embed="rId2"/>
          <a:stretch>
            <a:fillRect/>
          </a:stretch>
        </p:blipFill>
        <p:spPr>
          <a:xfrm>
            <a:off x="1503388" y="1429965"/>
            <a:ext cx="8654756" cy="2918297"/>
          </a:xfrm>
          <a:prstGeom prst="rect">
            <a:avLst/>
          </a:prstGeom>
        </p:spPr>
      </p:pic>
      <p:sp>
        <p:nvSpPr>
          <p:cNvPr id="7" name="textruta 6">
            <a:extLst>
              <a:ext uri="{FF2B5EF4-FFF2-40B4-BE49-F238E27FC236}">
                <a16:creationId xmlns:a16="http://schemas.microsoft.com/office/drawing/2014/main" id="{0602FB68-2AEA-D6AD-DF30-450322E3C87E}"/>
              </a:ext>
            </a:extLst>
          </p:cNvPr>
          <p:cNvSpPr txBox="1"/>
          <p:nvPr/>
        </p:nvSpPr>
        <p:spPr>
          <a:xfrm>
            <a:off x="2188723" y="642026"/>
            <a:ext cx="4631396" cy="338554"/>
          </a:xfrm>
          <a:prstGeom prst="rect">
            <a:avLst/>
          </a:prstGeom>
          <a:noFill/>
        </p:spPr>
        <p:txBody>
          <a:bodyPr wrap="none" rtlCol="0">
            <a:spAutoFit/>
          </a:bodyPr>
          <a:lstStyle/>
          <a:p>
            <a:r>
              <a:rPr lang="sv-SE" sz="1600" dirty="0"/>
              <a:t>Mätningsvägrad del av leverans fortsättning..</a:t>
            </a:r>
          </a:p>
        </p:txBody>
      </p:sp>
    </p:spTree>
    <p:extLst>
      <p:ext uri="{BB962C8B-B14F-4D97-AF65-F5344CB8AC3E}">
        <p14:creationId xmlns:p14="http://schemas.microsoft.com/office/powerpoint/2010/main" val="333813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1628661-B56C-4F67-D853-6211EC8920A1}"/>
              </a:ext>
            </a:extLst>
          </p:cNvPr>
          <p:cNvPicPr>
            <a:picLocks noGrp="1" noChangeAspect="1"/>
          </p:cNvPicPr>
          <p:nvPr>
            <p:ph type="pic" sz="quarter" idx="10"/>
          </p:nvPr>
        </p:nvPicPr>
        <p:blipFill>
          <a:blip r:embed="rId2"/>
          <a:srcRect t="5599" b="5599"/>
          <a:stretch/>
        </p:blipFill>
        <p:spPr>
          <a:xfrm>
            <a:off x="2013733" y="904125"/>
            <a:ext cx="8365447" cy="4705564"/>
          </a:xfrm>
        </p:spPr>
      </p:pic>
      <p:sp>
        <p:nvSpPr>
          <p:cNvPr id="7" name="textruta 6">
            <a:extLst>
              <a:ext uri="{FF2B5EF4-FFF2-40B4-BE49-F238E27FC236}">
                <a16:creationId xmlns:a16="http://schemas.microsoft.com/office/drawing/2014/main" id="{DAB7EBCC-CF6F-128C-C7D1-A8D99683AA5A}"/>
              </a:ext>
            </a:extLst>
          </p:cNvPr>
          <p:cNvSpPr txBox="1"/>
          <p:nvPr/>
        </p:nvSpPr>
        <p:spPr>
          <a:xfrm>
            <a:off x="3821987" y="246580"/>
            <a:ext cx="3265638" cy="369332"/>
          </a:xfrm>
          <a:prstGeom prst="rect">
            <a:avLst/>
          </a:prstGeom>
          <a:noFill/>
        </p:spPr>
        <p:txBody>
          <a:bodyPr wrap="none" rtlCol="0">
            <a:spAutoFit/>
          </a:bodyPr>
          <a:lstStyle/>
          <a:p>
            <a:r>
              <a:rPr lang="sv-SE" dirty="0">
                <a:highlight>
                  <a:srgbClr val="FFFF00"/>
                </a:highlight>
              </a:rPr>
              <a:t>Uppdatera leveransinnehåll</a:t>
            </a:r>
          </a:p>
        </p:txBody>
      </p:sp>
    </p:spTree>
    <p:extLst>
      <p:ext uri="{BB962C8B-B14F-4D97-AF65-F5344CB8AC3E}">
        <p14:creationId xmlns:p14="http://schemas.microsoft.com/office/powerpoint/2010/main" val="2174987173"/>
      </p:ext>
    </p:extLst>
  </p:cSld>
  <p:clrMapOvr>
    <a:masterClrMapping/>
  </p:clrMapOvr>
</p:sld>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Anpassat 2">
      <a:majorFont>
        <a:latin typeface="Open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4E0EA5B-5298-436D-9AE1-BE6D1E72089B}" vid="{0FA04CAC-DA01-40A3-B776-449E2F52D02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31C3C78F7C1E46BE8C2C353581847A" ma:contentTypeVersion="14" ma:contentTypeDescription="Skapa ett nytt dokument." ma:contentTypeScope="" ma:versionID="a74b3a4328fee9dff33984f83bf5a8c8">
  <xsd:schema xmlns:xsd="http://www.w3.org/2001/XMLSchema" xmlns:xs="http://www.w3.org/2001/XMLSchema" xmlns:p="http://schemas.microsoft.com/office/2006/metadata/properties" xmlns:ns2="60e08386-15de-4f12-8cc2-12e6ddd1e921" xmlns:ns3="d8e4e968-5294-4403-9012-7004096a32c0" xmlns:ns4="484c8c59-755d-4516-b8d2-1621b38262b4" targetNamespace="http://schemas.microsoft.com/office/2006/metadata/properties" ma:root="true" ma:fieldsID="3a2c18aa2b84da5a1b2456538af1ca2b" ns2:_="" ns3:_="" ns4:_="">
    <xsd:import namespace="60e08386-15de-4f12-8cc2-12e6ddd1e921"/>
    <xsd:import namespace="d8e4e968-5294-4403-9012-7004096a32c0"/>
    <xsd:import namespace="484c8c59-755d-4516-b8d2-1621b38262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08386-15de-4f12-8cc2-12e6ddd1e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f64ec9c4-d8ec-4f55-b294-0af98872d8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4e968-5294-4403-9012-7004096a32c0"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976d4d-5ee5-4700-8ffa-d2a9a3ff927d}" ma:internalName="TaxCatchAll" ma:showField="CatchAllData" ma:web="d8e4e968-5294-4403-9012-7004096a32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4c8c59-755d-4516-b8d2-1621b38262b4" xsi:nil="true"/>
    <lcf76f155ced4ddcb4097134ff3c332f xmlns="60e08386-15de-4f12-8cc2-12e6ddd1e92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089DED-8E78-4E04-96A6-53F24161D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e08386-15de-4f12-8cc2-12e6ddd1e921"/>
    <ds:schemaRef ds:uri="d8e4e968-5294-4403-9012-7004096a32c0"/>
    <ds:schemaRef ds:uri="484c8c59-755d-4516-b8d2-1621b38262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8D92CC-9FB1-4143-9931-3B095BBE94E6}">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openxmlformats.org/package/2006/metadata/core-properties"/>
    <ds:schemaRef ds:uri="484c8c59-755d-4516-b8d2-1621b38262b4"/>
    <ds:schemaRef ds:uri="http://purl.org/dc/dcmitype/"/>
    <ds:schemaRef ds:uri="http://www.w3.org/XML/1998/namespace"/>
    <ds:schemaRef ds:uri="d8e4e968-5294-4403-9012-7004096a32c0"/>
    <ds:schemaRef ds:uri="60e08386-15de-4f12-8cc2-12e6ddd1e921"/>
    <ds:schemaRef ds:uri="http://purl.org/dc/elements/1.1/"/>
  </ds:schemaRefs>
</ds:datastoreItem>
</file>

<file path=customXml/itemProps3.xml><?xml version="1.0" encoding="utf-8"?>
<ds:datastoreItem xmlns:ds="http://schemas.openxmlformats.org/officeDocument/2006/customXml" ds:itemID="{619F0904-1473-48B9-AA10-925562511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Presentationsmall Biometria maj 2024</Template>
  <TotalTime>476</TotalTime>
  <Words>2138</Words>
  <Application>Microsoft Office PowerPoint</Application>
  <PresentationFormat>Bredbild</PresentationFormat>
  <Paragraphs>461</Paragraphs>
  <Slides>24</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24</vt:i4>
      </vt:variant>
    </vt:vector>
  </HeadingPairs>
  <TitlesOfParts>
    <vt:vector size="30" baseType="lpstr">
      <vt:lpstr>Aptos</vt:lpstr>
      <vt:lpstr>Arial</vt:lpstr>
      <vt:lpstr>Noto Serif</vt:lpstr>
      <vt:lpstr>Open Sans</vt:lpstr>
      <vt:lpstr>Systemtypsnitt normalt</vt:lpstr>
      <vt:lpstr>1_Office-tema</vt:lpstr>
      <vt:lpstr>PowerPoint-presentation</vt:lpstr>
      <vt:lpstr>Agenda</vt:lpstr>
      <vt:lpstr>Att beakta i transportstödjande system</vt:lpstr>
      <vt:lpstr>PowerPoint-presentation</vt:lpstr>
      <vt:lpstr>PowerPoint-presentation</vt:lpstr>
      <vt:lpstr>PowerPoint-presentation</vt:lpstr>
      <vt:lpstr>PowerPoint-presentation</vt:lpstr>
      <vt:lpstr>PowerPoint-presentation</vt:lpstr>
      <vt:lpstr>PowerPoint-presentation</vt:lpstr>
      <vt:lpstr>PowerPoint-presentation</vt:lpstr>
      <vt:lpstr>Digitala kedjan</vt:lpstr>
      <vt:lpstr>Skogliga digitala kedjan</vt:lpstr>
      <vt:lpstr>Affärsobjekt/Integrationer - beskrivning</vt:lpstr>
      <vt:lpstr>Förmåga- beskrivning</vt:lpstr>
      <vt:lpstr>Objekt och integrationer - beskrivning</vt:lpstr>
      <vt:lpstr>Objekt och integrationer - beskrivning</vt:lpstr>
      <vt:lpstr>Förmåga- beskrivning</vt:lpstr>
      <vt:lpstr>Objekt och integrationer - beskrivning</vt:lpstr>
      <vt:lpstr>Objekt och integrationer - beskrivning</vt:lpstr>
      <vt:lpstr>Lossningssignal</vt:lpstr>
      <vt:lpstr>LIM (Logistikinformationsmottagare)</vt:lpstr>
      <vt:lpstr>LIM (Logistikinformationsmottagare)  Produktionsresultat skotat sortiment </vt:lpstr>
      <vt:lpstr>LIM (Logistikinformationsmottagare)  Produktionsresultat skördat sortiment</vt:lpstr>
      <vt:lpstr>LIM (Logistikinformationsmottagare)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Lars-Erik Jönsson</dc:creator>
  <cp:lastModifiedBy>Lars-Erik Jönsson</cp:lastModifiedBy>
  <cp:revision>3</cp:revision>
  <dcterms:created xsi:type="dcterms:W3CDTF">2024-06-16T12:03:55Z</dcterms:created>
  <dcterms:modified xsi:type="dcterms:W3CDTF">2024-06-24T14:46:54Z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0x0101003331C3C78F7C1E46BE8C2C353581847A</vt:lpwstr>
  </property>
</Properties>
</file>