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68" r:id="rId5"/>
    <p:sldId id="2147472054" r:id="rId6"/>
    <p:sldId id="2147472043" r:id="rId7"/>
    <p:sldId id="2147472048" r:id="rId8"/>
    <p:sldId id="2147472065" r:id="rId9"/>
    <p:sldId id="2147472049" r:id="rId10"/>
    <p:sldId id="2147472063" r:id="rId11"/>
    <p:sldId id="2147472066" r:id="rId12"/>
    <p:sldId id="2147472064" r:id="rId13"/>
    <p:sldId id="2147472045" r:id="rId14"/>
    <p:sldId id="2147472055" r:id="rId15"/>
    <p:sldId id="2147472061" r:id="rId16"/>
    <p:sldId id="2147472060" r:id="rId17"/>
    <p:sldId id="2147472059" r:id="rId18"/>
    <p:sldId id="2147472051" r:id="rId19"/>
    <p:sldId id="1940" r:id="rId20"/>
    <p:sldId id="2147472053" r:id="rId21"/>
    <p:sldId id="1930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27AA3E-06E2-4019-AEB4-425E21F99CF6}" v="4" dt="2024-08-27T10:47:50.7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122" autoAdjust="0"/>
  </p:normalViewPr>
  <p:slideViewPr>
    <p:cSldViewPr snapToGrid="0">
      <p:cViewPr varScale="1">
        <p:scale>
          <a:sx n="107" d="100"/>
          <a:sy n="107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Wall" userId="ea3ab28a-0e7b-46a6-8787-b6f9daa8a492" providerId="ADAL" clId="{CC27AA3E-06E2-4019-AEB4-425E21F99CF6}"/>
    <pc:docChg chg="custSel addSld delSld modSld sldOrd">
      <pc:chgData name="Julia Wall" userId="ea3ab28a-0e7b-46a6-8787-b6f9daa8a492" providerId="ADAL" clId="{CC27AA3E-06E2-4019-AEB4-425E21F99CF6}" dt="2024-09-02T06:34:19.672" v="156" actId="47"/>
      <pc:docMkLst>
        <pc:docMk/>
      </pc:docMkLst>
      <pc:sldChg chg="modSp mod">
        <pc:chgData name="Julia Wall" userId="ea3ab28a-0e7b-46a6-8787-b6f9daa8a492" providerId="ADAL" clId="{CC27AA3E-06E2-4019-AEB4-425E21F99CF6}" dt="2024-08-27T10:48:20.369" v="148" actId="20577"/>
        <pc:sldMkLst>
          <pc:docMk/>
          <pc:sldMk cId="186238030" sldId="1940"/>
        </pc:sldMkLst>
        <pc:spChg chg="mod">
          <ac:chgData name="Julia Wall" userId="ea3ab28a-0e7b-46a6-8787-b6f9daa8a492" providerId="ADAL" clId="{CC27AA3E-06E2-4019-AEB4-425E21F99CF6}" dt="2024-08-27T10:48:20.369" v="148" actId="20577"/>
          <ac:spMkLst>
            <pc:docMk/>
            <pc:sldMk cId="186238030" sldId="1940"/>
            <ac:spMk id="10" creationId="{404F8C62-E4FD-E0F9-ED51-5A871EE68347}"/>
          </ac:spMkLst>
        </pc:spChg>
      </pc:sldChg>
      <pc:sldChg chg="ord">
        <pc:chgData name="Julia Wall" userId="ea3ab28a-0e7b-46a6-8787-b6f9daa8a492" providerId="ADAL" clId="{CC27AA3E-06E2-4019-AEB4-425E21F99CF6}" dt="2024-08-23T09:33:52.418" v="8"/>
        <pc:sldMkLst>
          <pc:docMk/>
          <pc:sldMk cId="3959244885" sldId="2147472049"/>
        </pc:sldMkLst>
      </pc:sldChg>
      <pc:sldChg chg="del mod modShow">
        <pc:chgData name="Julia Wall" userId="ea3ab28a-0e7b-46a6-8787-b6f9daa8a492" providerId="ADAL" clId="{CC27AA3E-06E2-4019-AEB4-425E21F99CF6}" dt="2024-08-27T10:47:54.505" v="119" actId="2696"/>
        <pc:sldMkLst>
          <pc:docMk/>
          <pc:sldMk cId="906025859" sldId="2147472052"/>
        </pc:sldMkLst>
      </pc:sldChg>
      <pc:sldChg chg="modSp mod">
        <pc:chgData name="Julia Wall" userId="ea3ab28a-0e7b-46a6-8787-b6f9daa8a492" providerId="ADAL" clId="{CC27AA3E-06E2-4019-AEB4-425E21F99CF6}" dt="2024-08-27T06:03:53.352" v="42" actId="20577"/>
        <pc:sldMkLst>
          <pc:docMk/>
          <pc:sldMk cId="1250817928" sldId="2147472054"/>
        </pc:sldMkLst>
        <pc:spChg chg="mod">
          <ac:chgData name="Julia Wall" userId="ea3ab28a-0e7b-46a6-8787-b6f9daa8a492" providerId="ADAL" clId="{CC27AA3E-06E2-4019-AEB4-425E21F99CF6}" dt="2024-08-27T06:03:53.352" v="42" actId="20577"/>
          <ac:spMkLst>
            <pc:docMk/>
            <pc:sldMk cId="1250817928" sldId="2147472054"/>
            <ac:spMk id="4" creationId="{4263C4C8-AAD1-C7F5-7124-9DCC4873F65C}"/>
          </ac:spMkLst>
        </pc:spChg>
      </pc:sldChg>
      <pc:sldChg chg="delSp modSp mod delAnim">
        <pc:chgData name="Julia Wall" userId="ea3ab28a-0e7b-46a6-8787-b6f9daa8a492" providerId="ADAL" clId="{CC27AA3E-06E2-4019-AEB4-425E21F99CF6}" dt="2024-08-23T09:34:31.907" v="9" actId="1076"/>
        <pc:sldMkLst>
          <pc:docMk/>
          <pc:sldMk cId="3521011548" sldId="2147472055"/>
        </pc:sldMkLst>
        <pc:spChg chg="del mod">
          <ac:chgData name="Julia Wall" userId="ea3ab28a-0e7b-46a6-8787-b6f9daa8a492" providerId="ADAL" clId="{CC27AA3E-06E2-4019-AEB4-425E21F99CF6}" dt="2024-08-20T14:19:42.824" v="1" actId="478"/>
          <ac:spMkLst>
            <pc:docMk/>
            <pc:sldMk cId="3521011548" sldId="2147472055"/>
            <ac:spMk id="4" creationId="{B847BA2E-333C-866C-67FB-8D5E633B0290}"/>
          </ac:spMkLst>
        </pc:spChg>
        <pc:spChg chg="mod">
          <ac:chgData name="Julia Wall" userId="ea3ab28a-0e7b-46a6-8787-b6f9daa8a492" providerId="ADAL" clId="{CC27AA3E-06E2-4019-AEB4-425E21F99CF6}" dt="2024-08-23T09:34:31.907" v="9" actId="1076"/>
          <ac:spMkLst>
            <pc:docMk/>
            <pc:sldMk cId="3521011548" sldId="2147472055"/>
            <ac:spMk id="18" creationId="{692CF491-B013-F9CF-C935-0AE69CEABCE3}"/>
          </ac:spMkLst>
        </pc:spChg>
      </pc:sldChg>
      <pc:sldChg chg="modSp del mod">
        <pc:chgData name="Julia Wall" userId="ea3ab28a-0e7b-46a6-8787-b6f9daa8a492" providerId="ADAL" clId="{CC27AA3E-06E2-4019-AEB4-425E21F99CF6}" dt="2024-08-27T10:47:58.045" v="120" actId="47"/>
        <pc:sldMkLst>
          <pc:docMk/>
          <pc:sldMk cId="2606274446" sldId="2147472058"/>
        </pc:sldMkLst>
        <pc:spChg chg="mod">
          <ac:chgData name="Julia Wall" userId="ea3ab28a-0e7b-46a6-8787-b6f9daa8a492" providerId="ADAL" clId="{CC27AA3E-06E2-4019-AEB4-425E21F99CF6}" dt="2024-08-23T09:33:32.581" v="6" actId="20577"/>
          <ac:spMkLst>
            <pc:docMk/>
            <pc:sldMk cId="2606274446" sldId="2147472058"/>
            <ac:spMk id="5" creationId="{46F30D08-1863-2717-8151-551898FF0A78}"/>
          </ac:spMkLst>
        </pc:spChg>
      </pc:sldChg>
      <pc:sldChg chg="delSp mod">
        <pc:chgData name="Julia Wall" userId="ea3ab28a-0e7b-46a6-8787-b6f9daa8a492" providerId="ADAL" clId="{CC27AA3E-06E2-4019-AEB4-425E21F99CF6}" dt="2024-08-27T11:16:17.762" v="155" actId="478"/>
        <pc:sldMkLst>
          <pc:docMk/>
          <pc:sldMk cId="2694342606" sldId="2147472059"/>
        </pc:sldMkLst>
        <pc:spChg chg="del">
          <ac:chgData name="Julia Wall" userId="ea3ab28a-0e7b-46a6-8787-b6f9daa8a492" providerId="ADAL" clId="{CC27AA3E-06E2-4019-AEB4-425E21F99CF6}" dt="2024-08-27T11:16:17.762" v="155" actId="478"/>
          <ac:spMkLst>
            <pc:docMk/>
            <pc:sldMk cId="2694342606" sldId="2147472059"/>
            <ac:spMk id="7" creationId="{7782C939-BEF7-5B42-F965-134384BCAEF9}"/>
          </ac:spMkLst>
        </pc:spChg>
      </pc:sldChg>
      <pc:sldChg chg="del">
        <pc:chgData name="Julia Wall" userId="ea3ab28a-0e7b-46a6-8787-b6f9daa8a492" providerId="ADAL" clId="{CC27AA3E-06E2-4019-AEB4-425E21F99CF6}" dt="2024-09-02T06:34:19.672" v="156" actId="47"/>
        <pc:sldMkLst>
          <pc:docMk/>
          <pc:sldMk cId="2281217980" sldId="2147472062"/>
        </pc:sldMkLst>
      </pc:sldChg>
      <pc:sldChg chg="ord">
        <pc:chgData name="Julia Wall" userId="ea3ab28a-0e7b-46a6-8787-b6f9daa8a492" providerId="ADAL" clId="{CC27AA3E-06E2-4019-AEB4-425E21F99CF6}" dt="2024-08-23T09:33:52.418" v="8"/>
        <pc:sldMkLst>
          <pc:docMk/>
          <pc:sldMk cId="1527317069" sldId="2147472063"/>
        </pc:sldMkLst>
      </pc:sldChg>
      <pc:sldChg chg="modSp mod ord">
        <pc:chgData name="Julia Wall" userId="ea3ab28a-0e7b-46a6-8787-b6f9daa8a492" providerId="ADAL" clId="{CC27AA3E-06E2-4019-AEB4-425E21F99CF6}" dt="2024-08-27T10:48:57.208" v="154" actId="5793"/>
        <pc:sldMkLst>
          <pc:docMk/>
          <pc:sldMk cId="1627829250" sldId="2147472064"/>
        </pc:sldMkLst>
        <pc:spChg chg="mod">
          <ac:chgData name="Julia Wall" userId="ea3ab28a-0e7b-46a6-8787-b6f9daa8a492" providerId="ADAL" clId="{CC27AA3E-06E2-4019-AEB4-425E21F99CF6}" dt="2024-08-27T10:48:57.208" v="154" actId="5793"/>
          <ac:spMkLst>
            <pc:docMk/>
            <pc:sldMk cId="1627829250" sldId="2147472064"/>
            <ac:spMk id="6" creationId="{1CC94C73-76EC-B075-C97D-B4089ACDD889}"/>
          </ac:spMkLst>
        </pc:spChg>
      </pc:sldChg>
      <pc:sldChg chg="add">
        <pc:chgData name="Julia Wall" userId="ea3ab28a-0e7b-46a6-8787-b6f9daa8a492" providerId="ADAL" clId="{CC27AA3E-06E2-4019-AEB4-425E21F99CF6}" dt="2024-08-27T10:47:50.755" v="118"/>
        <pc:sldMkLst>
          <pc:docMk/>
          <pc:sldMk cId="662159581" sldId="2147472065"/>
        </pc:sldMkLst>
      </pc:sldChg>
      <pc:sldChg chg="new del">
        <pc:chgData name="Julia Wall" userId="ea3ab28a-0e7b-46a6-8787-b6f9daa8a492" providerId="ADAL" clId="{CC27AA3E-06E2-4019-AEB4-425E21F99CF6}" dt="2024-08-27T06:04:58.108" v="46" actId="47"/>
        <pc:sldMkLst>
          <pc:docMk/>
          <pc:sldMk cId="3679792246" sldId="2147472065"/>
        </pc:sldMkLst>
      </pc:sldChg>
      <pc:sldChg chg="modSp add mod ord">
        <pc:chgData name="Julia Wall" userId="ea3ab28a-0e7b-46a6-8787-b6f9daa8a492" providerId="ADAL" clId="{CC27AA3E-06E2-4019-AEB4-425E21F99CF6}" dt="2024-08-27T10:48:04.047" v="122"/>
        <pc:sldMkLst>
          <pc:docMk/>
          <pc:sldMk cId="3269139121" sldId="2147472066"/>
        </pc:sldMkLst>
        <pc:spChg chg="mod">
          <ac:chgData name="Julia Wall" userId="ea3ab28a-0e7b-46a6-8787-b6f9daa8a492" providerId="ADAL" clId="{CC27AA3E-06E2-4019-AEB4-425E21F99CF6}" dt="2024-08-27T06:05:23.405" v="117" actId="1076"/>
          <ac:spMkLst>
            <pc:docMk/>
            <pc:sldMk cId="3269139121" sldId="2147472066"/>
            <ac:spMk id="3" creationId="{20ABCC87-4D22-9CF2-6DEA-BF1D8C18EC24}"/>
          </ac:spMkLst>
        </pc:spChg>
        <pc:spChg chg="mod">
          <ac:chgData name="Julia Wall" userId="ea3ab28a-0e7b-46a6-8787-b6f9daa8a492" providerId="ADAL" clId="{CC27AA3E-06E2-4019-AEB4-425E21F99CF6}" dt="2024-08-27T06:05:04.565" v="61" actId="20577"/>
          <ac:spMkLst>
            <pc:docMk/>
            <pc:sldMk cId="3269139121" sldId="2147472066"/>
            <ac:spMk id="4" creationId="{33FE52A4-D6BD-276E-26AF-A7C628EBB53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2024-09-02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04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4027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2024-09-02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4ghnuhxg/oeversikt-milstolpar-kundgrupp-blaa-digital.pdf" TargetMode="External"/><Relationship Id="rId2" Type="http://schemas.openxmlformats.org/officeDocument/2006/relationships/hyperlink" Target="https://www.biometria.se/viol-3/din-resa-mot-viol-3/milstolpar-foer-dig-som-kund/" TargetMode="Externa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w4ppqedi/biobraensle-energi-laerostig-uppdaterad-2024-04-03.xlsx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tDEn4FqA4XA?start=3&amp;feature=oembed" TargetMode="External"/><Relationship Id="rId6" Type="http://schemas.openxmlformats.org/officeDocument/2006/relationships/image" Target="../media/image42.png"/><Relationship Id="rId5" Type="http://schemas.openxmlformats.org/officeDocument/2006/relationships/hyperlink" Target="https://www.biometria.se/viol-3/om-viol-3/kundorganisationen-forest-storm/kundgrupp-blaa/" TargetMode="External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biometria.se/viol-3/din-resa-mot-viol-3/bestaellning-av-data-till-produktionsmiljoen/" TargetMode="External"/><Relationship Id="rId4" Type="http://schemas.openxmlformats.org/officeDocument/2006/relationships/hyperlink" Target="https://www.biometria.se/viol-3/din-resa-mot-viol-3/omlaeggning-till-viol-3/omlaeggningsplan-viol-3-foer-kunder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hyperlink" Target="https://www.biometria.se/viol-3/om-viol-3/kundorganisationen-forest-storm/kundgrupp-blaa/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w4ppqedi/biobraensle-energi-laerostig-uppdaterad-2024-04-03.xls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din-resa-mot-viol-3/bestaellning-av-data-till-produktionsmiljoen/" TargetMode="External"/><Relationship Id="rId2" Type="http://schemas.openxmlformats.org/officeDocument/2006/relationships/hyperlink" Target="https://utbildning.biometria.se/open_courses/?course=A0E59FE3-9CB5-1CB8-18BC-AE6AFAB81C32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biometria.se/viol-3/aktuellt/nyheter-viol-3/2024/08/kostnad-foer-uppsaettning-av-nya-samt-uppdatering-av-befintliga-integrationer-i-viol-3/" TargetMode="External"/><Relationship Id="rId5" Type="http://schemas.openxmlformats.org/officeDocument/2006/relationships/hyperlink" Target="https://www.biometria.se/media/aktuellt/nyheter/2024/03/biometria-infoer-stoed-foer-avskogningsfoerordningen-i-viol/" TargetMode="External"/><Relationship Id="rId4" Type="http://schemas.openxmlformats.org/officeDocument/2006/relationships/hyperlink" Target="https://www.biometria.se/viol-3/din-resa-mot-viol-3/milstolpar-foer-dig-som-kund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28723" y="946023"/>
            <a:ext cx="4954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  <a:b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695173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</a:t>
            </a:r>
            <a:r>
              <a:rPr lang="sv-SE" sz="1600" dirty="0" err="1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Biometria</a:t>
            </a:r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399323" y="4011527"/>
            <a:ext cx="5371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31 december (nytt datum) | </a:t>
            </a:r>
            <a:r>
              <a:rPr lang="sv-SE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 dirty="0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766971"/>
            <a:ext cx="613068" cy="46208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6133" y="295213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99323" y="5260409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7: Omläggningsplan &amp; Migreringsplan skapad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574344"/>
            <a:ext cx="5223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30 september – 7A </a:t>
            </a:r>
          </a:p>
          <a:p>
            <a:r>
              <a:rPr lang="sv-SE" dirty="0"/>
              <a:t>Deadline 31 oktober – 7B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660467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753612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Kommande milstolpar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224071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67759FB-F731-4102-B59C-35D84501551F}"/>
              </a:ext>
            </a:extLst>
          </p:cNvPr>
          <p:cNvSpPr txBox="1"/>
          <p:nvPr/>
        </p:nvSpPr>
        <p:spPr>
          <a:xfrm>
            <a:off x="2399323" y="3246288"/>
            <a:ext cx="67446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Deadline 30 november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004E6BE-B67C-8343-5A68-2FC2720A6FF2}"/>
              </a:ext>
            </a:extLst>
          </p:cNvPr>
          <p:cNvSpPr txBox="1"/>
          <p:nvPr/>
        </p:nvSpPr>
        <p:spPr>
          <a:xfrm>
            <a:off x="2399323" y="6056173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8: Beställa grunduppsättning till produktionsmiljön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37A5B48-0C88-5E93-EFBE-EEE7BFB16232}"/>
              </a:ext>
            </a:extLst>
          </p:cNvPr>
          <p:cNvSpPr txBox="1"/>
          <p:nvPr/>
        </p:nvSpPr>
        <p:spPr>
          <a:xfrm>
            <a:off x="2476488" y="6370108"/>
            <a:ext cx="52235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30 september</a:t>
            </a:r>
          </a:p>
        </p:txBody>
      </p:sp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/>
                <a:ea typeface="Open Sans"/>
                <a:cs typeface="Open Sans"/>
              </a:rPr>
              <a:t>Genomgång av Milstolpe 5A-C</a:t>
            </a:r>
            <a:endParaRPr lang="sv-SE">
              <a:latin typeface="Candara" panose="020E0502030303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>
                <a:latin typeface="Noto Serif"/>
                <a:ea typeface="Noto Serif"/>
                <a:cs typeface="Noto Serif"/>
              </a:rPr>
              <a:t>Deadline passerat – 31 mars </a:t>
            </a:r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/>
                <a:ea typeface="Noto Serif"/>
                <a:cs typeface="Noto Serif"/>
              </a:rPr>
              <a:t>5: Kartläggning Masterdata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08751"/>
            <a:ext cx="3613977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 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tagit fram plan för hur de avser nyttja organisationsstrukturen, sortimentsstrukturen samt platsstrukturen i VIOL 3, enligt mall tillhandahållen av </a:t>
            </a:r>
            <a:r>
              <a:rPr lang="sv-SE" sz="1400" dirty="0" err="1">
                <a:solidFill>
                  <a:schemeClr val="bg1"/>
                </a:solidFill>
              </a:rPr>
              <a:t>Biometria</a:t>
            </a:r>
            <a:endParaRPr lang="sv-SE" sz="14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69071" y="3301838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C3281CA-FBB7-3EE6-1A5F-F27EBB9CD818}"/>
              </a:ext>
            </a:extLst>
          </p:cNvPr>
          <p:cNvSpPr txBox="1"/>
          <p:nvPr/>
        </p:nvSpPr>
        <p:spPr>
          <a:xfrm>
            <a:off x="5990572" y="642513"/>
            <a:ext cx="3098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5A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om organisationsstrukturen behöver förändras i och med VIOL 3.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BFA3448-8F8B-1557-DEDC-E028304B9F08}"/>
              </a:ext>
            </a:extLst>
          </p:cNvPr>
          <p:cNvSpPr txBox="1"/>
          <p:nvPr/>
        </p:nvSpPr>
        <p:spPr>
          <a:xfrm>
            <a:off x="5990572" y="1631281"/>
            <a:ext cx="3043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5B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hur de avser nyttja sortimentsstrukturen i VIOL 3.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E5ED6F0-F993-4509-74AA-79E9AC288C49}"/>
              </a:ext>
            </a:extLst>
          </p:cNvPr>
          <p:cNvSpPr txBox="1"/>
          <p:nvPr/>
        </p:nvSpPr>
        <p:spPr>
          <a:xfrm>
            <a:off x="6001039" y="2419382"/>
            <a:ext cx="2924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5C: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hur de avser nyttja platsstrukturen i VIOL 3.</a:t>
            </a:r>
          </a:p>
        </p:txBody>
      </p:sp>
      <p:pic>
        <p:nvPicPr>
          <p:cNvPr id="16" name="Onlinemedia 15" title="Milstolpe 4 och 5, Kundgrupp Blå">
            <a:hlinkClick r:id="" action="ppaction://media"/>
            <a:extLst>
              <a:ext uri="{FF2B5EF4-FFF2-40B4-BE49-F238E27FC236}">
                <a16:creationId xmlns:a16="http://schemas.microsoft.com/office/drawing/2014/main" id="{BC9A096A-9391-F284-CA63-C363E264442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7199976" y="4056427"/>
            <a:ext cx="3777689" cy="2134539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FC2E7B49-FDD4-3BDC-A919-6908EBF301F8}"/>
              </a:ext>
            </a:extLst>
          </p:cNvPr>
          <p:cNvSpPr txBox="1"/>
          <p:nvPr/>
        </p:nvSpPr>
        <p:spPr>
          <a:xfrm>
            <a:off x="3033704" y="4781067"/>
            <a:ext cx="4039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Digitalt möte genomgång Milstolpe 4-5 </a:t>
            </a:r>
          </a:p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finns på hemsidan </a:t>
            </a:r>
          </a:p>
        </p:txBody>
      </p:sp>
    </p:spTree>
    <p:extLst>
      <p:ext uri="{BB962C8B-B14F-4D97-AF65-F5344CB8AC3E}">
        <p14:creationId xmlns:p14="http://schemas.microsoft.com/office/powerpoint/2010/main" val="2358621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 dirty="0"/>
              <a:t>Mer information om milstolpen – </a:t>
            </a:r>
            <a:r>
              <a:rPr lang="sv-SE" sz="1400" b="1" dirty="0"/>
              <a:t>Projektutbildning</a:t>
            </a:r>
            <a:r>
              <a:rPr lang="sv-SE" sz="1400" dirty="0"/>
              <a:t> </a:t>
            </a:r>
          </a:p>
          <a:p>
            <a:r>
              <a:rPr lang="sv-SE" sz="1400" b="1" dirty="0"/>
              <a:t>Mall</a:t>
            </a:r>
            <a:r>
              <a:rPr lang="sv-SE" sz="1400" dirty="0"/>
              <a:t> för milstolpen hittas på Kundgrupp Blå hemsida</a:t>
            </a:r>
          </a:p>
          <a:p>
            <a:r>
              <a:rPr lang="sv-SE" sz="1400" b="1" dirty="0"/>
              <a:t>E-utbildning</a:t>
            </a:r>
            <a:r>
              <a:rPr lang="sv-SE" sz="1400" dirty="0"/>
              <a:t>: Test i VIOL 3 </a:t>
            </a:r>
          </a:p>
          <a:p>
            <a:r>
              <a:rPr lang="sv-SE" sz="1400" b="1" dirty="0"/>
              <a:t>Fokusområde</a:t>
            </a:r>
            <a:r>
              <a:rPr lang="sv-SE" sz="1400" dirty="0"/>
              <a:t> – Hur testar jag ett flöde i systemet samt hur följer jag upp det?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82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Genomgång av Milstolpe 7 och 8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7a: Omläggningsplan skapad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19499"/>
            <a:ext cx="43829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skapar en plan för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bg1"/>
                </a:solidFill>
              </a:rPr>
              <a:t>Vilka affärer som planeras att slutföras i VIOL 2 (OBS: Måste vara slutmätt 2025-10-31)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bg1"/>
                </a:solidFill>
              </a:rPr>
              <a:t>Vilka affärer som ska starta direkt i VIOL 3 (dessa ligger till grund för MS 7b)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bg1"/>
                </a:solidFill>
              </a:rPr>
              <a:t>Vilka affärer som eventuellt behöver flyttas, (dessa ligger till grund för MS 7b)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5759056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5627966" y="1719499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kartlägga pågående samt kommande affärer och hur dessa ska hanteras inför Go Live samt efterföljande omläggningsperiod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7A465D3-C9B9-FB40-83C6-ADB4FBAAA45F}"/>
              </a:ext>
            </a:extLst>
          </p:cNvPr>
          <p:cNvSpPr txBox="1"/>
          <p:nvPr/>
        </p:nvSpPr>
        <p:spPr>
          <a:xfrm>
            <a:off x="866272" y="3685643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7b: Migreringsplan skapad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AE67807-F831-D6EF-6AC3-F32A30CC718F}"/>
              </a:ext>
            </a:extLst>
          </p:cNvPr>
          <p:cNvSpPr txBox="1"/>
          <p:nvPr/>
        </p:nvSpPr>
        <p:spPr>
          <a:xfrm>
            <a:off x="1094703" y="4036444"/>
            <a:ext cx="4382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skapar en plan för vilken data som ska läggas upp i VIOL 3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9B1CA8B-792B-AD61-1B1E-937E438CA2BB}"/>
              </a:ext>
            </a:extLst>
          </p:cNvPr>
          <p:cNvSpPr txBox="1"/>
          <p:nvPr/>
        </p:nvSpPr>
        <p:spPr>
          <a:xfrm>
            <a:off x="5759056" y="4089196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D3295AB-EE71-823E-8A4B-549CF60EC78C}"/>
              </a:ext>
            </a:extLst>
          </p:cNvPr>
          <p:cNvSpPr txBox="1"/>
          <p:nvPr/>
        </p:nvSpPr>
        <p:spPr>
          <a:xfrm>
            <a:off x="5627966" y="4036444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 ska ha satt upp en plan som bland annat omfattar data som ska läggas upp i VIOL 3, dvs. data kopplat till pågående affärer samt affärer som startar direkt i VIOL 3</a:t>
            </a:r>
          </a:p>
        </p:txBody>
      </p:sp>
      <p:sp>
        <p:nvSpPr>
          <p:cNvPr id="18" name="Höger klammerparentes 17">
            <a:extLst>
              <a:ext uri="{FF2B5EF4-FFF2-40B4-BE49-F238E27FC236}">
                <a16:creationId xmlns:a16="http://schemas.microsoft.com/office/drawing/2014/main" id="{49100951-5202-A91C-344D-47B7FEDB8F32}"/>
              </a:ext>
            </a:extLst>
          </p:cNvPr>
          <p:cNvSpPr/>
          <p:nvPr/>
        </p:nvSpPr>
        <p:spPr>
          <a:xfrm>
            <a:off x="9265301" y="1644162"/>
            <a:ext cx="354144" cy="3543300"/>
          </a:xfrm>
          <a:prstGeom prst="rightBrace">
            <a:avLst>
              <a:gd name="adj1" fmla="val 45804"/>
              <a:gd name="adj2" fmla="val 50224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267F71C-920F-2CBB-9B94-2BBD4F1415ED}"/>
              </a:ext>
            </a:extLst>
          </p:cNvPr>
          <p:cNvSpPr txBox="1"/>
          <p:nvPr/>
        </p:nvSpPr>
        <p:spPr>
          <a:xfrm>
            <a:off x="9769803" y="3244334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mall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8021988D-33E0-7858-7EF8-E90B536A48B8}"/>
              </a:ext>
            </a:extLst>
          </p:cNvPr>
          <p:cNvSpPr txBox="1"/>
          <p:nvPr/>
        </p:nvSpPr>
        <p:spPr>
          <a:xfrm>
            <a:off x="866272" y="5274881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8: Beställa grunduppsättning till produktionsmiljön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AB1B5F6-4E0A-3EFF-AF3B-68FF9A2D208D}"/>
              </a:ext>
            </a:extLst>
          </p:cNvPr>
          <p:cNvSpPr txBox="1"/>
          <p:nvPr/>
        </p:nvSpPr>
        <p:spPr>
          <a:xfrm>
            <a:off x="1094703" y="5625682"/>
            <a:ext cx="4382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beställt grunduppsättning till VIOL 3:s produktionsmiljö</a:t>
            </a:r>
          </a:p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CCDD417F-9A37-50C7-E906-7494B44A7DCA}"/>
              </a:ext>
            </a:extLst>
          </p:cNvPr>
          <p:cNvSpPr txBox="1"/>
          <p:nvPr/>
        </p:nvSpPr>
        <p:spPr>
          <a:xfrm>
            <a:off x="5627966" y="5625682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se till att alla förutsättning för att få tillgång till VIOL 3:s produktionsmiljö är uppfyllda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080B6AFA-E7C1-53E0-75B0-6CB0E009DF41}"/>
              </a:ext>
            </a:extLst>
          </p:cNvPr>
          <p:cNvSpPr txBox="1"/>
          <p:nvPr/>
        </p:nvSpPr>
        <p:spPr>
          <a:xfrm>
            <a:off x="9114943" y="5848578"/>
            <a:ext cx="290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beställningsstigen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42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Kommande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441257" y="116339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8552" y="1908536"/>
            <a:ext cx="1092513" cy="1132001"/>
          </a:xfr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04F8C62-E4FD-E0F9-ED51-5A871EE68347}"/>
              </a:ext>
            </a:extLst>
          </p:cNvPr>
          <p:cNvSpPr txBox="1"/>
          <p:nvPr/>
        </p:nvSpPr>
        <p:spPr>
          <a:xfrm>
            <a:off x="2147047" y="1958184"/>
            <a:ext cx="870472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Digitala träffar hösten 2024:</a:t>
            </a:r>
          </a:p>
          <a:p>
            <a:pPr marL="342900" indent="-342900">
              <a:buBlip>
                <a:blip r:embed="rId4"/>
              </a:buBlip>
            </a:pPr>
            <a:endParaRPr lang="sv-SE" sz="20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4"/>
              </a:buBlip>
            </a:pPr>
            <a:r>
              <a:rPr lang="sv-SE" sz="2000" dirty="0">
                <a:solidFill>
                  <a:schemeClr val="bg1"/>
                </a:solidFill>
              </a:rPr>
              <a:t>25 september | Ett flöde i systemet </a:t>
            </a:r>
          </a:p>
          <a:p>
            <a:pPr marL="342900" indent="-342900">
              <a:buBlip>
                <a:blip r:embed="rId4"/>
              </a:buBlip>
            </a:pPr>
            <a:r>
              <a:rPr lang="sv-SE" sz="2000" dirty="0">
                <a:solidFill>
                  <a:schemeClr val="bg1"/>
                </a:solidFill>
              </a:rPr>
              <a:t>23 oktober </a:t>
            </a:r>
          </a:p>
          <a:p>
            <a:pPr marL="342900" indent="-342900">
              <a:buBlip>
                <a:blip r:embed="rId4"/>
              </a:buBlip>
            </a:pPr>
            <a:r>
              <a:rPr lang="sv-SE" sz="2000" dirty="0">
                <a:solidFill>
                  <a:schemeClr val="bg1"/>
                </a:solidFill>
              </a:rPr>
              <a:t>20 november </a:t>
            </a:r>
          </a:p>
          <a:p>
            <a:pPr marL="342900" indent="-342900">
              <a:buBlip>
                <a:blip r:embed="rId4"/>
              </a:buBlip>
            </a:pPr>
            <a:r>
              <a:rPr lang="sv-SE" sz="2000" dirty="0">
                <a:solidFill>
                  <a:schemeClr val="bg1"/>
                </a:solidFill>
              </a:rPr>
              <a:t>11 december </a:t>
            </a:r>
          </a:p>
          <a:p>
            <a:pPr marL="342900" indent="-342900">
              <a:buBlip>
                <a:blip r:embed="rId4"/>
              </a:buBlip>
            </a:pP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FD15462-94F0-C291-B9FA-D934A4D0ED10}"/>
              </a:ext>
            </a:extLst>
          </p:cNvPr>
          <p:cNvSpPr txBox="1"/>
          <p:nvPr/>
        </p:nvSpPr>
        <p:spPr>
          <a:xfrm>
            <a:off x="7301752" y="1757581"/>
            <a:ext cx="3879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Vårens träffar finns inspelade och går att se i efterhand på vår hemsida: 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sv-SE" dirty="0">
                <a:solidFill>
                  <a:schemeClr val="bg1">
                    <a:lumMod val="95000"/>
                  </a:schemeClr>
                </a:solidFill>
              </a:rPr>
            </a:br>
            <a:endParaRPr lang="sv-S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DB20BF8C-72E3-A9B9-2122-BF2BF2AA7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581" y="2550433"/>
            <a:ext cx="3961219" cy="290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Skicka in milstolpe 1, 2, 4, 5 för er som inte gjort det – Passerad deadline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4. Affärsflöden fastställda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5. Plan för masterdata</a:t>
            </a:r>
          </a:p>
          <a:p>
            <a:r>
              <a:rPr lang="sv-SE" dirty="0"/>
              <a:t>Påbörja milstolpe 3, 6, 7 &amp; 8</a:t>
            </a:r>
            <a:endParaRPr lang="sv-SE" dirty="0">
              <a:solidFill>
                <a:schemeClr val="accent3"/>
              </a:solidFill>
            </a:endParaRPr>
          </a:p>
          <a:p>
            <a:r>
              <a:rPr lang="sv-SE" dirty="0"/>
              <a:t>Genomför dessa e-utbildningar : Test i VIOL 3</a:t>
            </a:r>
          </a:p>
          <a:p>
            <a:pPr lvl="1"/>
            <a:r>
              <a:rPr lang="sv-SE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</a:t>
            </a:r>
            <a:r>
              <a:rPr lang="sv-SE" dirty="0" err="1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sv-S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Blå Digital | Biobränsle</a:t>
            </a:r>
            <a:endParaRPr lang="sv-SE" sz="3200" dirty="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sz="1800" b="1" dirty="0"/>
              <a:t>Introduktion </a:t>
            </a:r>
            <a:r>
              <a:rPr lang="sv-SE" dirty="0"/>
              <a:t>| Kort information </a:t>
            </a:r>
          </a:p>
          <a:p>
            <a:pPr marL="0" indent="0">
              <a:buNone/>
            </a:pPr>
            <a:r>
              <a:rPr lang="sv-SE" sz="1800" b="1" dirty="0"/>
              <a:t>Fokusområde </a:t>
            </a:r>
            <a:r>
              <a:rPr lang="sv-SE" b="1" dirty="0"/>
              <a:t>| </a:t>
            </a:r>
            <a:r>
              <a:rPr lang="sv-SE" b="1" dirty="0">
                <a:solidFill>
                  <a:schemeClr val="bg1">
                    <a:lumMod val="95000"/>
                  </a:schemeClr>
                </a:solidFill>
              </a:rPr>
              <a:t>Beställningar till produktionsmiljön </a:t>
            </a:r>
            <a:endParaRPr lang="sv-SE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sv-SE" sz="1800" b="1" dirty="0"/>
              <a:t>Milstolpar</a:t>
            </a:r>
            <a:r>
              <a:rPr lang="sv-SE" sz="2000" b="1" dirty="0"/>
              <a:t> </a:t>
            </a:r>
            <a:r>
              <a:rPr lang="sv-SE" sz="1800" b="1" dirty="0"/>
              <a:t>| </a:t>
            </a:r>
            <a:r>
              <a:rPr lang="sv-SE" dirty="0"/>
              <a:t>Uppföljning av genomförda, pågående och kommande milstolpar </a:t>
            </a:r>
            <a:endParaRPr lang="sv-SE" b="1" dirty="0"/>
          </a:p>
          <a:p>
            <a:pPr marL="0" indent="0">
              <a:buNone/>
            </a:pPr>
            <a:r>
              <a:rPr lang="sv-SE" sz="1800" b="1" dirty="0"/>
              <a:t>Nästa möte &amp; Hemläxa </a:t>
            </a:r>
            <a:r>
              <a:rPr lang="sv-SE" dirty="0"/>
              <a:t>|Ett flöde i systemet, E-utbildningen </a:t>
            </a:r>
            <a:r>
              <a:rPr lang="sv-SE" u="sng" dirty="0"/>
              <a:t>Test i VIOL 3 </a:t>
            </a:r>
          </a:p>
          <a:p>
            <a:pPr marL="0" indent="0">
              <a:buNone/>
            </a:pPr>
            <a:r>
              <a:rPr lang="sv-SE" sz="1800" b="1" dirty="0"/>
              <a:t>Genomföra test </a:t>
            </a:r>
            <a:r>
              <a:rPr lang="sv-SE" b="1" dirty="0"/>
              <a:t>| </a:t>
            </a:r>
            <a:r>
              <a:rPr lang="sv-SE" dirty="0"/>
              <a:t>Vad krävs i systemet för att genomföra ett test?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Augusti  </a:t>
            </a: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5"/>
            <a:ext cx="10583008" cy="491514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b="1" dirty="0"/>
              <a:t>Projektutbildningen</a:t>
            </a:r>
            <a:r>
              <a:rPr lang="sv-SE" dirty="0"/>
              <a:t> – En karta och vägledning i ditt VIOL 3-projekt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 dirty="0"/>
              <a:t>Ett hjälpmedel och något att hålla sig i under resan från VIOL 2 till VIOL 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Anmälan till </a:t>
            </a:r>
            <a:r>
              <a:rPr lang="sv-SE" b="1" dirty="0">
                <a:solidFill>
                  <a:schemeClr val="bg1">
                    <a:lumMod val="95000"/>
                  </a:schemeClr>
                </a:solidFill>
              </a:rPr>
              <a:t>E-utbildningar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sv-SE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dirty="0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 dirty="0">
                <a:solidFill>
                  <a:schemeClr val="bg1">
                    <a:lumMod val="95000"/>
                  </a:schemeClr>
                </a:solidFill>
              </a:rPr>
              <a:t>Anmälan till projektutbildningen –&gt; målgrupp och övriga utbildningar (se </a:t>
            </a:r>
            <a:r>
              <a:rPr lang="sv-SE" sz="1200" dirty="0" err="1">
                <a:solidFill>
                  <a:schemeClr val="bg1">
                    <a:lumMod val="95000"/>
                  </a:schemeClr>
                </a:solidFill>
              </a:rPr>
              <a:t>lärostig</a:t>
            </a:r>
            <a:r>
              <a:rPr lang="sv-SE" sz="1200" dirty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sv-SE" sz="12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b="1" dirty="0">
                <a:solidFill>
                  <a:schemeClr val="accent3"/>
                </a:solidFill>
              </a:rPr>
              <a:t>VIKTIGT! </a:t>
            </a:r>
            <a:r>
              <a:rPr lang="sv-SE" dirty="0"/>
              <a:t>Information om </a:t>
            </a:r>
            <a:r>
              <a:rPr lang="sv-SE" b="1" dirty="0"/>
              <a:t>beställningar till produktionsmiljön</a:t>
            </a:r>
            <a:r>
              <a:rPr lang="sv-SE" dirty="0"/>
              <a:t>, </a:t>
            </a:r>
            <a:r>
              <a:rPr lang="sv-SE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dirty="0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 dirty="0"/>
              <a:t>Beställ er grunduppsättning av data till produktionsmiljön, för er och era affärspartners skull!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b="1" dirty="0">
                <a:solidFill>
                  <a:schemeClr val="bg1">
                    <a:lumMod val="95000"/>
                  </a:schemeClr>
                </a:solidFill>
              </a:rPr>
              <a:t>Milstolpar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sv-SE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dirty="0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 dirty="0"/>
              <a:t>10 milstolpar som ska förbereda dig som kund för anpassning och övergång till VIOL 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dirty="0"/>
              <a:t>Nyheter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 dirty="0"/>
              <a:t>Information om </a:t>
            </a:r>
            <a:r>
              <a:rPr lang="sv-SE" sz="1200" b="1" dirty="0"/>
              <a:t>EUDR</a:t>
            </a:r>
            <a:r>
              <a:rPr lang="sv-SE" sz="1200" dirty="0"/>
              <a:t>, </a:t>
            </a:r>
            <a:r>
              <a:rPr lang="sv-SE" sz="1200" dirty="0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sz="1200" dirty="0">
              <a:solidFill>
                <a:schemeClr val="accent3"/>
              </a:solidFill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sv-SE" sz="1100" dirty="0">
                <a:solidFill>
                  <a:schemeClr val="bg1"/>
                </a:solidFill>
              </a:rPr>
              <a:t>Biometria inför stöd för avskogningsförordningen i VIOL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 b="1" dirty="0"/>
              <a:t>Information om integrationskontrakt </a:t>
            </a:r>
            <a:r>
              <a:rPr lang="sv-SE" sz="1200" b="1"/>
              <a:t>i produktionsmiljön</a:t>
            </a:r>
            <a:r>
              <a:rPr lang="sv-SE" sz="1200" dirty="0"/>
              <a:t>: </a:t>
            </a:r>
            <a:r>
              <a:rPr lang="sv-SE" sz="1200" dirty="0">
                <a:solidFill>
                  <a:schemeClr val="accent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Nyhet här! </a:t>
            </a:r>
            <a:endParaRPr lang="sv-SE" sz="1200" dirty="0">
              <a:solidFill>
                <a:schemeClr val="accent3"/>
              </a:solidFill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sv-SE" sz="1100" dirty="0">
                <a:solidFill>
                  <a:schemeClr val="bg1"/>
                </a:solidFill>
              </a:rPr>
              <a:t>Kostnad för uppsättning av nya samt uppdatering av befintliga integrationer i VIOL 3</a:t>
            </a:r>
          </a:p>
        </p:txBody>
      </p:sp>
    </p:spTree>
    <p:extLst>
      <p:ext uri="{BB962C8B-B14F-4D97-AF65-F5344CB8AC3E}">
        <p14:creationId xmlns:p14="http://schemas.microsoft.com/office/powerpoint/2010/main" val="662159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0ABCC87-4D22-9CF2-6DEA-BF1D8C18EC24}"/>
              </a:ext>
            </a:extLst>
          </p:cNvPr>
          <p:cNvSpPr txBox="1"/>
          <p:nvPr/>
        </p:nvSpPr>
        <p:spPr>
          <a:xfrm>
            <a:off x="3720353" y="3429000"/>
            <a:ext cx="475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>
                    <a:lumMod val="95000"/>
                  </a:schemeClr>
                </a:solidFill>
              </a:rPr>
              <a:t>Beställning till produktionsmiljön </a:t>
            </a: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0ABCC87-4D22-9CF2-6DEA-BF1D8C18EC24}"/>
              </a:ext>
            </a:extLst>
          </p:cNvPr>
          <p:cNvSpPr txBox="1"/>
          <p:nvPr/>
        </p:nvSpPr>
        <p:spPr>
          <a:xfrm>
            <a:off x="3720353" y="3429000"/>
            <a:ext cx="475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>
                    <a:lumMod val="95000"/>
                  </a:schemeClr>
                </a:solidFill>
              </a:rPr>
              <a:t>Beställning till produktionsmiljön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F6FB465-2BD9-1040-8D90-4C7C60946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5" y="0"/>
            <a:ext cx="12162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17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Demo Mina Sidor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0ABCC87-4D22-9CF2-6DEA-BF1D8C18EC24}"/>
              </a:ext>
            </a:extLst>
          </p:cNvPr>
          <p:cNvSpPr txBox="1"/>
          <p:nvPr/>
        </p:nvSpPr>
        <p:spPr>
          <a:xfrm>
            <a:off x="2940422" y="3429000"/>
            <a:ext cx="7243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>
                    <a:lumMod val="95000"/>
                  </a:schemeClr>
                </a:solidFill>
              </a:rPr>
              <a:t>Vi kikar på hur vi beställer till produktionsmiljön</a:t>
            </a:r>
          </a:p>
        </p:txBody>
      </p:sp>
    </p:spTree>
    <p:extLst>
      <p:ext uri="{BB962C8B-B14F-4D97-AF65-F5344CB8AC3E}">
        <p14:creationId xmlns:p14="http://schemas.microsoft.com/office/powerpoint/2010/main" val="3269139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569" y="516109"/>
            <a:ext cx="11318497" cy="1773997"/>
          </a:xfrm>
        </p:spPr>
        <p:txBody>
          <a:bodyPr>
            <a:noAutofit/>
          </a:bodyPr>
          <a:lstStyle/>
          <a:p>
            <a:pPr algn="ctr"/>
            <a:r>
              <a:rPr lang="sv-SE" sz="3200" dirty="0">
                <a:solidFill>
                  <a:schemeClr val="bg1"/>
                </a:solidFill>
              </a:rPr>
              <a:t>Test i VIOL 3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E21C72E-2D1D-14DF-EBAE-C089EE5FC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268" y="1864773"/>
            <a:ext cx="2390526" cy="261211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CC94C73-76EC-B075-C97D-B4089ACDD889}"/>
              </a:ext>
            </a:extLst>
          </p:cNvPr>
          <p:cNvSpPr txBox="1"/>
          <p:nvPr/>
        </p:nvSpPr>
        <p:spPr>
          <a:xfrm>
            <a:off x="283014" y="1286285"/>
            <a:ext cx="738118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Förbered er affär</a:t>
            </a:r>
          </a:p>
          <a:p>
            <a:pPr lvl="1"/>
            <a:r>
              <a:rPr lang="sv-SE" sz="1400" dirty="0">
                <a:solidFill>
                  <a:schemeClr val="bg1">
                    <a:lumMod val="95000"/>
                  </a:schemeClr>
                </a:solidFill>
              </a:rPr>
              <a:t>Välj det specifika affärsflöde ni vill testa baserat på era egna kartläggningar. Bestäm om ni behöver samarbeta med andra eller om ni kan utföra testet själv.</a:t>
            </a:r>
          </a:p>
          <a:p>
            <a:pPr marL="800100" lvl="1" indent="-342900">
              <a:buFont typeface="+mj-lt"/>
              <a:buAutoNum type="arabicPeriod"/>
            </a:pPr>
            <a:endParaRPr lang="sv-SE" sz="14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Definiera mål </a:t>
            </a:r>
          </a:p>
          <a:p>
            <a:pPr lvl="1"/>
            <a:r>
              <a:rPr lang="sv-SE" sz="1400" dirty="0">
                <a:solidFill>
                  <a:schemeClr val="bg1">
                    <a:lumMod val="95000"/>
                  </a:schemeClr>
                </a:solidFill>
              </a:rPr>
              <a:t>Analysera noga vad ni vill uppnå med testningen. Vill ni genomföra en mätning, testa prisberäkningen eller något annat? Tydligt definierade mål hjälper er att fokusera testet.</a:t>
            </a:r>
          </a:p>
          <a:p>
            <a:pPr marL="800100" lvl="1" indent="-342900">
              <a:buFont typeface="+mj-lt"/>
              <a:buAutoNum type="arabicPeriod"/>
            </a:pPr>
            <a:endParaRPr lang="sv-SE" sz="14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Se till att data är tillgängligt </a:t>
            </a:r>
          </a:p>
          <a:p>
            <a:pPr lvl="1"/>
            <a:r>
              <a:rPr lang="sv-SE" sz="1400" dirty="0">
                <a:solidFill>
                  <a:schemeClr val="bg1">
                    <a:lumMod val="95000"/>
                  </a:schemeClr>
                </a:solidFill>
              </a:rPr>
              <a:t>Försäkra er om att all nödvändig masterdata finns tillgänglig i systemet innan ni påbörjar testet. Kontrollera om sortimentet är uppsatt, att platserna är korrekt konfigurerade, och att mätningsflöden är på plats. Om något saknas måste det beställas i förväg. Beställ detta via Mina sidor på biometria.se</a:t>
            </a: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Andra förberedelser </a:t>
            </a:r>
          </a:p>
          <a:p>
            <a:pPr lvl="1"/>
            <a:r>
              <a:rPr lang="sv-SE" sz="1400" dirty="0">
                <a:solidFill>
                  <a:schemeClr val="bg1">
                    <a:lumMod val="95000"/>
                  </a:schemeClr>
                </a:solidFill>
              </a:rPr>
              <a:t>Identifiera eventuella andra förberedelser som behövs för ert test. Det kan innebära att skapa kontrakt mellan olika parter, bestämma prisräkningens villkor, eller förbereda transport- och befraktarkontrakt, beroende på vad ni vill testa.</a:t>
            </a: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349A719-73FD-E094-9815-F5F28485DA65}"/>
              </a:ext>
            </a:extLst>
          </p:cNvPr>
          <p:cNvSpPr txBox="1"/>
          <p:nvPr/>
        </p:nvSpPr>
        <p:spPr>
          <a:xfrm>
            <a:off x="8874402" y="1403108"/>
            <a:ext cx="239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>
                    <a:lumMod val="95000"/>
                  </a:schemeClr>
                </a:solidFill>
              </a:rPr>
              <a:t>E-utbildningen: </a:t>
            </a:r>
          </a:p>
        </p:txBody>
      </p: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0E9B9134-4504-4E5E-466B-6968E04C6C4E}"/>
              </a:ext>
            </a:extLst>
          </p:cNvPr>
          <p:cNvCxnSpPr/>
          <p:nvPr/>
        </p:nvCxnSpPr>
        <p:spPr>
          <a:xfrm>
            <a:off x="726232" y="1082710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82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D123AA-AEB7-478E-B727-B6E913D5283C}">
  <ds:schemaRefs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f314094a-a6e6-4b38-95cf-160d2c3454fe"/>
    <ds:schemaRef ds:uri="851b9d64-29d1-4c32-b6bc-d94d6c9c2da6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19161</TotalTime>
  <Words>984</Words>
  <Application>Microsoft Office PowerPoint</Application>
  <PresentationFormat>Bredbild</PresentationFormat>
  <Paragraphs>126</Paragraphs>
  <Slides>18</Slides>
  <Notes>7</Notes>
  <HiddenSlides>0</HiddenSlides>
  <MMClips>1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Candara</vt:lpstr>
      <vt:lpstr>Noto Serif</vt:lpstr>
      <vt:lpstr>Open Sans</vt:lpstr>
      <vt:lpstr>Systemtypsnitt normalt</vt:lpstr>
      <vt:lpstr>Office-tema</vt:lpstr>
      <vt:lpstr>PowerPoint-presentation</vt:lpstr>
      <vt:lpstr>Blå Digital | Biobränsle</vt:lpstr>
      <vt:lpstr>PowerPoint-presentation</vt:lpstr>
      <vt:lpstr>Introduktion </vt:lpstr>
      <vt:lpstr>Introduktion | Kort information </vt:lpstr>
      <vt:lpstr>Fokusområde VIOL 3  </vt:lpstr>
      <vt:lpstr>Fokusområde VIOL 3  </vt:lpstr>
      <vt:lpstr>Demo Mina Sidor</vt:lpstr>
      <vt:lpstr>Test i VIOL 3</vt:lpstr>
      <vt:lpstr>Milstolpar </vt:lpstr>
      <vt:lpstr>Passerad milstolpe</vt:lpstr>
      <vt:lpstr>Genomgång av Milstolpe 5A-C</vt:lpstr>
      <vt:lpstr>Genomgång av Milstolpe 6 </vt:lpstr>
      <vt:lpstr>Genomgång av Milstolpe 7 och 8 </vt:lpstr>
      <vt:lpstr>Nästa möte &amp; Hemläxa </vt:lpstr>
      <vt:lpstr>Kommande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Julia Wall</cp:lastModifiedBy>
  <cp:revision>4</cp:revision>
  <dcterms:created xsi:type="dcterms:W3CDTF">2024-02-06T11:57:07Z</dcterms:created>
  <dcterms:modified xsi:type="dcterms:W3CDTF">2024-09-02T06:34:20Z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