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5"/>
  </p:sldMasterIdLst>
  <p:notesMasterIdLst>
    <p:notesMasterId r:id="rId40"/>
  </p:notesMasterIdLst>
  <p:sldIdLst>
    <p:sldId id="268" r:id="rId6"/>
    <p:sldId id="303" r:id="rId7"/>
    <p:sldId id="272" r:id="rId8"/>
    <p:sldId id="285" r:id="rId9"/>
    <p:sldId id="275" r:id="rId10"/>
    <p:sldId id="277" r:id="rId11"/>
    <p:sldId id="278" r:id="rId12"/>
    <p:sldId id="307" r:id="rId13"/>
    <p:sldId id="279" r:id="rId14"/>
    <p:sldId id="281" r:id="rId15"/>
    <p:sldId id="282" r:id="rId16"/>
    <p:sldId id="283" r:id="rId17"/>
    <p:sldId id="286" r:id="rId18"/>
    <p:sldId id="287" r:id="rId19"/>
    <p:sldId id="302" r:id="rId20"/>
    <p:sldId id="288" r:id="rId21"/>
    <p:sldId id="289" r:id="rId22"/>
    <p:sldId id="290" r:id="rId23"/>
    <p:sldId id="292" r:id="rId24"/>
    <p:sldId id="293" r:id="rId25"/>
    <p:sldId id="294" r:id="rId26"/>
    <p:sldId id="295" r:id="rId27"/>
    <p:sldId id="296" r:id="rId28"/>
    <p:sldId id="297" r:id="rId29"/>
    <p:sldId id="298" r:id="rId30"/>
    <p:sldId id="276" r:id="rId31"/>
    <p:sldId id="299" r:id="rId32"/>
    <p:sldId id="300" r:id="rId33"/>
    <p:sldId id="301" r:id="rId34"/>
    <p:sldId id="305" r:id="rId35"/>
    <p:sldId id="306" r:id="rId36"/>
    <p:sldId id="308" r:id="rId37"/>
    <p:sldId id="309" r:id="rId38"/>
    <p:sldId id="310" r:id="rId39"/>
  </p:sldIdLst>
  <p:sldSz cx="12192000" cy="6858000"/>
  <p:notesSz cx="68580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4F"/>
    <a:srgbClr val="DFDCD8"/>
    <a:srgbClr val="802858"/>
    <a:srgbClr val="A0316E"/>
    <a:srgbClr val="0F0F0F"/>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BC3E6-4C2A-D2DD-883C-0869423CADDB}" v="592" dt="2024-11-26T09:51:51.502"/>
    <p1510:client id="{BAEA61C0-3D94-9F36-63F9-15C46DFEF43E}" v="20" dt="2024-11-26T10:04:41.54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autoAdjust="0"/>
  </p:normalViewPr>
  <p:slideViewPr>
    <p:cSldViewPr snapToGrid="0" snapToObjects="1">
      <p:cViewPr varScale="1">
        <p:scale>
          <a:sx n="60" d="100"/>
          <a:sy n="60" d="100"/>
        </p:scale>
        <p:origin x="868"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29243F16-DF39-4400-B21A-B42FE1984C00}" type="datetimeFigureOut">
              <a:rPr lang="sv-SE" smtClean="0"/>
              <a:t>2024-11-26</a:t>
            </a:fld>
            <a:endParaRPr lang="sv-SE"/>
          </a:p>
        </p:txBody>
      </p:sp>
      <p:sp>
        <p:nvSpPr>
          <p:cNvPr id="4" name="Platshållare för bildobjekt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DDC1FB51-321E-4D2E-9108-E60F582233DC}" type="slidenum">
              <a:rPr lang="sv-SE" smtClean="0"/>
              <a:t>‹#›</a:t>
            </a:fld>
            <a:endParaRPr lang="sv-SE"/>
          </a:p>
        </p:txBody>
      </p:sp>
    </p:spTree>
    <p:extLst>
      <p:ext uri="{BB962C8B-B14F-4D97-AF65-F5344CB8AC3E}">
        <p14:creationId xmlns:p14="http://schemas.microsoft.com/office/powerpoint/2010/main" val="135487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örstasida endast logo">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44745CF-7C36-3243-B9C6-AD5D1C2F5B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12263718" cy="6858001"/>
          </a:xfrm>
          <a:prstGeom prst="rect">
            <a:avLst/>
          </a:prstGeom>
        </p:spPr>
      </p:pic>
      <p:pic>
        <p:nvPicPr>
          <p:cNvPr id="7" name="Bildobjekt 6" descr="En bild som visar ritning&#10;&#10;Automatiskt genererad beskrivning">
            <a:extLst>
              <a:ext uri="{FF2B5EF4-FFF2-40B4-BE49-F238E27FC236}">
                <a16:creationId xmlns:a16="http://schemas.microsoft.com/office/drawing/2014/main" id="{43E5D5CC-697F-6844-939F-0A5A8BC965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41326" y="2280912"/>
            <a:ext cx="8509348" cy="19943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46180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innehåll skog du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882F9DD-9AD3-FD08-DEA7-264071B567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flipH="1">
            <a:off x="0" y="1"/>
            <a:ext cx="4979988" cy="6857999"/>
          </a:xfrm>
          <a:prstGeom prst="rect">
            <a:avLst/>
          </a:prstGeom>
        </p:spPr>
      </p:pic>
      <p:sp>
        <p:nvSpPr>
          <p:cNvPr id="6" name="Platshållare för innehåll 2">
            <a:extLst>
              <a:ext uri="{FF2B5EF4-FFF2-40B4-BE49-F238E27FC236}">
                <a16:creationId xmlns:a16="http://schemas.microsoft.com/office/drawing/2014/main" id="{09F26110-E29F-30E5-C8E1-65CE5FC796D7}"/>
              </a:ext>
            </a:extLst>
          </p:cNvPr>
          <p:cNvSpPr>
            <a:spLocks noGrp="1"/>
          </p:cNvSpPr>
          <p:nvPr>
            <p:ph idx="1"/>
          </p:nvPr>
        </p:nvSpPr>
        <p:spPr>
          <a:xfrm>
            <a:off x="5339114" y="1825625"/>
            <a:ext cx="6168196" cy="4351338"/>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60E0A63B-5CA9-F1ED-E80C-F617CC8BCB6D}"/>
              </a:ext>
            </a:extLst>
          </p:cNvPr>
          <p:cNvPicPr>
            <a:picLocks noChangeAspect="1"/>
          </p:cNvPicPr>
          <p:nvPr userDrawn="1"/>
        </p:nvPicPr>
        <p:blipFill>
          <a:blip r:embed="rId4"/>
          <a:srcRect/>
          <a:stretch/>
        </p:blipFill>
        <p:spPr>
          <a:xfrm>
            <a:off x="11353800" y="310256"/>
            <a:ext cx="532356" cy="525617"/>
          </a:xfrm>
          <a:prstGeom prst="rect">
            <a:avLst/>
          </a:prstGeom>
        </p:spPr>
      </p:pic>
      <p:sp>
        <p:nvSpPr>
          <p:cNvPr id="5" name="Rubrik 1">
            <a:extLst>
              <a:ext uri="{FF2B5EF4-FFF2-40B4-BE49-F238E27FC236}">
                <a16:creationId xmlns:a16="http://schemas.microsoft.com/office/drawing/2014/main" id="{0CE60CCB-DA38-415A-3315-37CEDCB65F50}"/>
              </a:ext>
            </a:extLst>
          </p:cNvPr>
          <p:cNvSpPr>
            <a:spLocks noGrp="1"/>
          </p:cNvSpPr>
          <p:nvPr>
            <p:ph type="title" hasCustomPrompt="1"/>
          </p:nvPr>
        </p:nvSpPr>
        <p:spPr>
          <a:xfrm>
            <a:off x="5352400" y="795403"/>
            <a:ext cx="6154911" cy="895285"/>
          </a:xfrm>
        </p:spPr>
        <p:txBody>
          <a:bodyPr anchor="t"/>
          <a:lstStyle>
            <a:lvl1pPr>
              <a:lnSpc>
                <a:spcPct val="100000"/>
              </a:lnSpc>
              <a:defRPr sz="2400" b="0" i="0" cap="all" spc="0" baseline="0">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ÄNDRA MALL FÖR RUBRIKFORMAT</a:t>
            </a:r>
          </a:p>
        </p:txBody>
      </p:sp>
      <p:cxnSp>
        <p:nvCxnSpPr>
          <p:cNvPr id="7" name="Rak koppling 6">
            <a:extLst>
              <a:ext uri="{FF2B5EF4-FFF2-40B4-BE49-F238E27FC236}">
                <a16:creationId xmlns:a16="http://schemas.microsoft.com/office/drawing/2014/main" id="{05818307-A689-8A53-004B-EFEB3C10E59E}"/>
              </a:ext>
            </a:extLst>
          </p:cNvPr>
          <p:cNvCxnSpPr>
            <a:cxnSpLocks/>
          </p:cNvCxnSpPr>
          <p:nvPr userDrawn="1"/>
        </p:nvCxnSpPr>
        <p:spPr>
          <a:xfrm>
            <a:off x="5352400" y="795403"/>
            <a:ext cx="0" cy="895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212833"/>
      </p:ext>
    </p:extLst>
  </p:cSld>
  <p:clrMapOvr>
    <a:masterClrMapping/>
  </p:clrMapOvr>
  <p:extLst>
    <p:ext uri="{DCECCB84-F9BA-43D5-87BE-67443E8EF086}">
      <p15:sldGuideLst xmlns:p15="http://schemas.microsoft.com/office/powerpoint/2012/main">
        <p15:guide id="1" orient="horz" pos="2160">
          <p15:clr>
            <a:srgbClr val="FBAE40"/>
          </p15:clr>
        </p15:guide>
        <p15:guide id="2" pos="313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ellansida Rubrik 2">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CCBB8AC-2B37-F50A-184A-6B4687A88070}"/>
              </a:ext>
            </a:extLst>
          </p:cNvPr>
          <p:cNvPicPr>
            <a:picLocks noGrp="1" noRot="1" noChangeAspect="1" noMove="1" noResize="1" noEditPoints="1" noAdjustHandles="1" noChangeArrowheads="1" noChangeShapeType="1" noCrop="1"/>
          </p:cNvPicPr>
          <p:nvPr userDrawn="1"/>
        </p:nvPicPr>
        <p:blipFill rotWithShape="1">
          <a:blip r:embed="rId2" cstate="screen">
            <a:extLst>
              <a:ext uri="{BEBA8EAE-BF5A-486C-A8C5-ECC9F3942E4B}">
                <a14:imgProps xmlns:a14="http://schemas.microsoft.com/office/drawing/2010/main">
                  <a14:imgLayer r:embed="rId3">
                    <a14:imgEffect>
                      <a14:sharpenSoften amount="10000"/>
                    </a14:imgEffect>
                    <a14:imgEffect>
                      <a14:colorTemperature colorTemp="5900"/>
                    </a14:imgEffect>
                    <a14:imgEffect>
                      <a14:brightnessContrast bright="-6000" contrast="5000"/>
                    </a14:imgEffect>
                  </a14:imgLayer>
                </a14:imgProps>
              </a:ext>
              <a:ext uri="{28A0092B-C50C-407E-A947-70E740481C1C}">
                <a14:useLocalDpi xmlns:a14="http://schemas.microsoft.com/office/drawing/2010/main"/>
              </a:ext>
            </a:extLst>
          </a:blip>
          <a:srcRect/>
          <a:stretch/>
        </p:blipFill>
        <p:spPr>
          <a:xfrm>
            <a:off x="0" y="-1"/>
            <a:ext cx="12185863" cy="6858001"/>
          </a:xfrm>
          <a:prstGeom prst="rect">
            <a:avLst/>
          </a:prstGeom>
        </p:spPr>
      </p:pic>
      <p:sp>
        <p:nvSpPr>
          <p:cNvPr id="11" name="Platshållare för text 17">
            <a:extLst>
              <a:ext uri="{FF2B5EF4-FFF2-40B4-BE49-F238E27FC236}">
                <a16:creationId xmlns:a16="http://schemas.microsoft.com/office/drawing/2014/main" id="{BEAC50C6-D276-D0D3-AF5A-3B8B58722F35}"/>
              </a:ext>
            </a:extLst>
          </p:cNvPr>
          <p:cNvSpPr>
            <a:spLocks noGrp="1"/>
          </p:cNvSpPr>
          <p:nvPr>
            <p:ph type="body" sz="quarter" idx="10" hasCustomPrompt="1"/>
          </p:nvPr>
        </p:nvSpPr>
        <p:spPr>
          <a:xfrm>
            <a:off x="838199" y="4117068"/>
            <a:ext cx="8452757" cy="1559990"/>
          </a:xfrm>
        </p:spPr>
        <p:txBody>
          <a:bodyPr/>
          <a:lstStyle>
            <a:lvl1pPr marL="0" indent="0">
              <a:buFontTx/>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2" name="Bildobjekt 1">
            <a:extLst>
              <a:ext uri="{FF2B5EF4-FFF2-40B4-BE49-F238E27FC236}">
                <a16:creationId xmlns:a16="http://schemas.microsoft.com/office/drawing/2014/main" id="{AF12C3DD-6ED7-8426-E5E4-5C7C9332E957}"/>
              </a:ext>
            </a:extLst>
          </p:cNvPr>
          <p:cNvPicPr>
            <a:picLocks noChangeAspect="1"/>
          </p:cNvPicPr>
          <p:nvPr userDrawn="1"/>
        </p:nvPicPr>
        <p:blipFill>
          <a:blip r:embed="rId4"/>
          <a:srcRect/>
          <a:stretch/>
        </p:blipFill>
        <p:spPr>
          <a:xfrm>
            <a:off x="11353800" y="310256"/>
            <a:ext cx="532356" cy="525617"/>
          </a:xfrm>
          <a:prstGeom prst="rect">
            <a:avLst/>
          </a:prstGeom>
        </p:spPr>
      </p:pic>
      <p:sp>
        <p:nvSpPr>
          <p:cNvPr id="3" name="Platshållare för text 2">
            <a:extLst>
              <a:ext uri="{FF2B5EF4-FFF2-40B4-BE49-F238E27FC236}">
                <a16:creationId xmlns:a16="http://schemas.microsoft.com/office/drawing/2014/main" id="{D1F7B09D-905B-8475-5568-C65D5ACD5CF9}"/>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dirty="0"/>
              <a:t>2024-XX-XX</a:t>
            </a:r>
          </a:p>
        </p:txBody>
      </p:sp>
      <p:sp>
        <p:nvSpPr>
          <p:cNvPr id="6" name="Rubrik 1">
            <a:extLst>
              <a:ext uri="{FF2B5EF4-FFF2-40B4-BE49-F238E27FC236}">
                <a16:creationId xmlns:a16="http://schemas.microsoft.com/office/drawing/2014/main" id="{816FB3ED-7345-FB3E-2BAF-D26B2A628C90}"/>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cxnSp>
        <p:nvCxnSpPr>
          <p:cNvPr id="7" name="Rak koppling 6">
            <a:extLst>
              <a:ext uri="{FF2B5EF4-FFF2-40B4-BE49-F238E27FC236}">
                <a16:creationId xmlns:a16="http://schemas.microsoft.com/office/drawing/2014/main" id="{EE58499C-1C03-0912-BC93-E33740959A99}"/>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152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ellansida Rubrik 2">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CCBB8AC-2B37-F50A-184A-6B4687A8807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85863" cy="6858001"/>
          </a:xfrm>
          <a:prstGeom prst="rect">
            <a:avLst/>
          </a:prstGeom>
        </p:spPr>
      </p:pic>
      <p:sp>
        <p:nvSpPr>
          <p:cNvPr id="11" name="Platshållare för text 17">
            <a:extLst>
              <a:ext uri="{FF2B5EF4-FFF2-40B4-BE49-F238E27FC236}">
                <a16:creationId xmlns:a16="http://schemas.microsoft.com/office/drawing/2014/main" id="{0F10BEBC-F508-33E1-D47A-872696709E65}"/>
              </a:ext>
            </a:extLst>
          </p:cNvPr>
          <p:cNvSpPr>
            <a:spLocks noGrp="1"/>
          </p:cNvSpPr>
          <p:nvPr>
            <p:ph type="body" sz="quarter" idx="10" hasCustomPrompt="1"/>
          </p:nvPr>
        </p:nvSpPr>
        <p:spPr>
          <a:xfrm>
            <a:off x="838199" y="4117068"/>
            <a:ext cx="8452757" cy="1559990"/>
          </a:xfrm>
        </p:spPr>
        <p:txBody>
          <a:bodyPr/>
          <a:lstStyle>
            <a:lvl1pPr marL="0" indent="0">
              <a:buFontTx/>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2" name="Bildobjekt 1">
            <a:extLst>
              <a:ext uri="{FF2B5EF4-FFF2-40B4-BE49-F238E27FC236}">
                <a16:creationId xmlns:a16="http://schemas.microsoft.com/office/drawing/2014/main" id="{4417AAEF-04C7-C835-A18B-2EA7FCA5C4F5}"/>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4" name="Platshållare för text 2">
            <a:extLst>
              <a:ext uri="{FF2B5EF4-FFF2-40B4-BE49-F238E27FC236}">
                <a16:creationId xmlns:a16="http://schemas.microsoft.com/office/drawing/2014/main" id="{A3352554-5283-BDCA-D77F-2FF89DEA6468}"/>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dirty="0"/>
              <a:t>2024-XX-XX</a:t>
            </a:r>
          </a:p>
        </p:txBody>
      </p:sp>
      <p:sp>
        <p:nvSpPr>
          <p:cNvPr id="6" name="Rubrik 1">
            <a:extLst>
              <a:ext uri="{FF2B5EF4-FFF2-40B4-BE49-F238E27FC236}">
                <a16:creationId xmlns:a16="http://schemas.microsoft.com/office/drawing/2014/main" id="{C0DB62F5-4530-E4EF-7E1D-96FF7D78A22A}"/>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cxnSp>
        <p:nvCxnSpPr>
          <p:cNvPr id="7" name="Rak koppling 6">
            <a:extLst>
              <a:ext uri="{FF2B5EF4-FFF2-40B4-BE49-F238E27FC236}">
                <a16:creationId xmlns:a16="http://schemas.microsoft.com/office/drawing/2014/main" id="{97072D53-67D2-C6C9-5555-08DFF40C8851}"/>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856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Rubriksida mål och fokus grön bakgrund sko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83FF4CA-70AC-47A8-A306-987D5991B9CB}"/>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9" cy="6857999"/>
          </a:xfrm>
          <a:prstGeom prst="rect">
            <a:avLst/>
          </a:prstGeom>
        </p:spPr>
      </p:pic>
      <p:sp>
        <p:nvSpPr>
          <p:cNvPr id="18" name="Platshållare för text 17">
            <a:extLst>
              <a:ext uri="{FF2B5EF4-FFF2-40B4-BE49-F238E27FC236}">
                <a16:creationId xmlns:a16="http://schemas.microsoft.com/office/drawing/2014/main" id="{2F7022C9-9C51-9AAE-6810-CAB96C81DB00}"/>
              </a:ext>
            </a:extLst>
          </p:cNvPr>
          <p:cNvSpPr>
            <a:spLocks noGrp="1"/>
          </p:cNvSpPr>
          <p:nvPr>
            <p:ph type="body" sz="quarter" idx="10" hasCustomPrompt="1"/>
          </p:nvPr>
        </p:nvSpPr>
        <p:spPr>
          <a:xfrm>
            <a:off x="838199" y="4117068"/>
            <a:ext cx="8452757" cy="1559990"/>
          </a:xfrm>
        </p:spPr>
        <p:txBody>
          <a:bodyPr/>
          <a:lstStyle>
            <a:lvl1pPr marL="0" indent="0">
              <a:buFontTx/>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2" name="Bildobjekt 1">
            <a:extLst>
              <a:ext uri="{FF2B5EF4-FFF2-40B4-BE49-F238E27FC236}">
                <a16:creationId xmlns:a16="http://schemas.microsoft.com/office/drawing/2014/main" id="{34373F92-E5E3-A968-0D1E-3A3C7C7AEBB3}"/>
              </a:ext>
            </a:extLst>
          </p:cNvPr>
          <p:cNvPicPr>
            <a:picLocks noChangeAspect="1"/>
          </p:cNvPicPr>
          <p:nvPr userDrawn="1"/>
        </p:nvPicPr>
        <p:blipFill>
          <a:blip r:embed="rId3"/>
          <a:srcRect/>
          <a:stretch/>
        </p:blipFill>
        <p:spPr>
          <a:xfrm>
            <a:off x="11353800" y="310256"/>
            <a:ext cx="532356" cy="525617"/>
          </a:xfrm>
          <a:prstGeom prst="rect">
            <a:avLst/>
          </a:prstGeom>
        </p:spPr>
      </p:pic>
      <p:sp>
        <p:nvSpPr>
          <p:cNvPr id="4" name="Platshållare för text 2">
            <a:extLst>
              <a:ext uri="{FF2B5EF4-FFF2-40B4-BE49-F238E27FC236}">
                <a16:creationId xmlns:a16="http://schemas.microsoft.com/office/drawing/2014/main" id="{7D2595B0-39E5-5F40-B97F-1F86BA03E547}"/>
              </a:ext>
            </a:extLst>
          </p:cNvPr>
          <p:cNvSpPr>
            <a:spLocks noGrp="1"/>
          </p:cNvSpPr>
          <p:nvPr>
            <p:ph type="body" sz="quarter" idx="11" hasCustomPrompt="1"/>
          </p:nvPr>
        </p:nvSpPr>
        <p:spPr>
          <a:xfrm>
            <a:off x="838200" y="5676900"/>
            <a:ext cx="5257800" cy="657225"/>
          </a:xfrm>
        </p:spPr>
        <p:txBody>
          <a:bodyPr/>
          <a:lstStyle>
            <a:lvl1pPr marL="0" indent="0">
              <a:buNone/>
              <a:defRPr>
                <a:solidFill>
                  <a:schemeClr val="bg1"/>
                </a:solidFill>
              </a:defRPr>
            </a:lvl1pPr>
            <a:lvl2pPr marL="0" indent="0">
              <a:buNone/>
              <a:defRPr sz="1600">
                <a:solidFill>
                  <a:schemeClr val="bg1"/>
                </a:solidFill>
                <a:latin typeface="Noto Serif" panose="02020600060500020200" pitchFamily="18" charset="0"/>
                <a:ea typeface="Noto Serif" panose="02020600060500020200" pitchFamily="18" charset="0"/>
                <a:cs typeface="Noto Serif" panose="02020600060500020200" pitchFamily="18" charset="0"/>
              </a:defRPr>
            </a:lvl2pPr>
          </a:lstStyle>
          <a:p>
            <a:pPr lvl="1"/>
            <a:r>
              <a:rPr lang="sv-SE" dirty="0"/>
              <a:t>2024-XX-XX</a:t>
            </a:r>
          </a:p>
        </p:txBody>
      </p:sp>
      <p:sp>
        <p:nvSpPr>
          <p:cNvPr id="6" name="Rubrik 1">
            <a:extLst>
              <a:ext uri="{FF2B5EF4-FFF2-40B4-BE49-F238E27FC236}">
                <a16:creationId xmlns:a16="http://schemas.microsoft.com/office/drawing/2014/main" id="{972EE5C6-A783-C1E5-1A79-E9424E265FCA}"/>
              </a:ext>
            </a:extLst>
          </p:cNvPr>
          <p:cNvSpPr>
            <a:spLocks noGrp="1"/>
          </p:cNvSpPr>
          <p:nvPr>
            <p:ph type="title" hasCustomPrompt="1"/>
          </p:nvPr>
        </p:nvSpPr>
        <p:spPr>
          <a:xfrm>
            <a:off x="838200" y="2595369"/>
            <a:ext cx="8452756" cy="1325563"/>
          </a:xfrm>
        </p:spPr>
        <p:txBody>
          <a:bodyPr anchor="t">
            <a:normAutofit/>
          </a:bodyPr>
          <a:lstStyle>
            <a:lvl1pPr>
              <a:defRPr sz="4400" b="0" i="0" kern="0" cap="all" spc="0" baseline="0">
                <a:solidFill>
                  <a:schemeClr val="bg1">
                    <a:lumMod val="95000"/>
                  </a:schemeClr>
                </a:solidFill>
                <a:effectLst>
                  <a:outerShdw blurRad="50800" dist="38100" dir="2700000" algn="tl" rotWithShape="0">
                    <a:prstClr val="black">
                      <a:alpha val="65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cxnSp>
        <p:nvCxnSpPr>
          <p:cNvPr id="7" name="Rak koppling 6">
            <a:extLst>
              <a:ext uri="{FF2B5EF4-FFF2-40B4-BE49-F238E27FC236}">
                <a16:creationId xmlns:a16="http://schemas.microsoft.com/office/drawing/2014/main" id="{3E8B4A4B-86ED-B849-1EC0-94E903E1EB95}"/>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881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2"/>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4" name="Bildobjekt 3">
            <a:extLst>
              <a:ext uri="{FF2B5EF4-FFF2-40B4-BE49-F238E27FC236}">
                <a16:creationId xmlns:a16="http://schemas.microsoft.com/office/drawing/2014/main" id="{E66B81C4-C747-6BE0-4ED3-8F3148ACDCCE}"/>
              </a:ext>
            </a:extLst>
          </p:cNvPr>
          <p:cNvPicPr>
            <a:picLocks noChangeAspect="1"/>
          </p:cNvPicPr>
          <p:nvPr userDrawn="1"/>
        </p:nvPicPr>
        <p:blipFill>
          <a:blip r:embed="rId3"/>
          <a:srcRect/>
          <a:stretch/>
        </p:blipFill>
        <p:spPr>
          <a:xfrm>
            <a:off x="11353800" y="310256"/>
            <a:ext cx="532355" cy="525617"/>
          </a:xfrm>
          <a:prstGeom prst="rect">
            <a:avLst/>
          </a:prstGeom>
        </p:spPr>
      </p:pic>
      <p:sp>
        <p:nvSpPr>
          <p:cNvPr id="5" name="Rubrik 1">
            <a:extLst>
              <a:ext uri="{FF2B5EF4-FFF2-40B4-BE49-F238E27FC236}">
                <a16:creationId xmlns:a16="http://schemas.microsoft.com/office/drawing/2014/main" id="{353EEF15-6B80-F0D6-A2B8-79993CB61F90}"/>
              </a:ext>
            </a:extLst>
          </p:cNvPr>
          <p:cNvSpPr>
            <a:spLocks noGrp="1"/>
          </p:cNvSpPr>
          <p:nvPr>
            <p:ph type="title" hasCustomPrompt="1"/>
          </p:nvPr>
        </p:nvSpPr>
        <p:spPr>
          <a:xfrm>
            <a:off x="838200" y="795403"/>
            <a:ext cx="10515600" cy="895285"/>
          </a:xfrm>
        </p:spPr>
        <p:txBody>
          <a:bodyPr anchor="t"/>
          <a:lstStyle>
            <a:lvl1pPr>
              <a:lnSpc>
                <a:spcPct val="100000"/>
              </a:lnSpc>
              <a:defRPr sz="2400" b="0" i="0" cap="all"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RUBRIK</a:t>
            </a:r>
          </a:p>
        </p:txBody>
      </p:sp>
      <p:cxnSp>
        <p:nvCxnSpPr>
          <p:cNvPr id="6" name="Rak koppling 5">
            <a:extLst>
              <a:ext uri="{FF2B5EF4-FFF2-40B4-BE49-F238E27FC236}">
                <a16:creationId xmlns:a16="http://schemas.microsoft.com/office/drawing/2014/main" id="{4DB2D054-D6C4-B290-DD02-22E422C7FCB2}"/>
              </a:ext>
            </a:extLst>
          </p:cNvPr>
          <p:cNvCxnSpPr/>
          <p:nvPr userDrawn="1"/>
        </p:nvCxnSpPr>
        <p:spPr>
          <a:xfrm>
            <a:off x="952010"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030"/>
      </p:ext>
    </p:extLst>
  </p:cSld>
  <p:clrMapOvr>
    <a:masterClrMapping/>
  </p:clrMapOvr>
  <p:extLst>
    <p:ext uri="{DCECCB84-F9BA-43D5-87BE-67443E8EF086}">
      <p15:sldGuideLst xmlns:p15="http://schemas.microsoft.com/office/powerpoint/2012/main">
        <p15:guide id="1" orient="horz" pos="777" userDrawn="1">
          <p15:clr>
            <a:srgbClr val="FBAE40"/>
          </p15:clr>
        </p15:guide>
        <p15:guide id="2" pos="5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Rubriksida skog dunge">
    <p:bg>
      <p:bgPr>
        <a:solidFill>
          <a:srgbClr val="007B4F"/>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0F882EC-709A-DA4A-7573-2FAAAEC22E4E}"/>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0" y="2383967"/>
            <a:ext cx="12556235" cy="4514742"/>
          </a:xfrm>
          <a:prstGeom prst="rect">
            <a:avLst/>
          </a:prstGeom>
        </p:spPr>
      </p:pic>
      <p:sp>
        <p:nvSpPr>
          <p:cNvPr id="7" name="Platshållare för text 17">
            <a:extLst>
              <a:ext uri="{FF2B5EF4-FFF2-40B4-BE49-F238E27FC236}">
                <a16:creationId xmlns:a16="http://schemas.microsoft.com/office/drawing/2014/main" id="{7861597B-4C3A-4E44-BB94-8E312EBCEB6E}"/>
              </a:ext>
            </a:extLst>
          </p:cNvPr>
          <p:cNvSpPr>
            <a:spLocks noGrp="1"/>
          </p:cNvSpPr>
          <p:nvPr>
            <p:ph type="body" sz="quarter" idx="10" hasCustomPrompt="1"/>
          </p:nvPr>
        </p:nvSpPr>
        <p:spPr>
          <a:xfrm>
            <a:off x="838199" y="4117068"/>
            <a:ext cx="8452757" cy="1559990"/>
          </a:xfrm>
        </p:spPr>
        <p:txBody>
          <a:bodyPr/>
          <a:lstStyle>
            <a:lvl1pPr marL="0" indent="0">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3" name="Bildobjekt 2">
            <a:extLst>
              <a:ext uri="{FF2B5EF4-FFF2-40B4-BE49-F238E27FC236}">
                <a16:creationId xmlns:a16="http://schemas.microsoft.com/office/drawing/2014/main" id="{C48A0304-F40C-FF74-C973-4AFF1218F652}"/>
              </a:ext>
            </a:extLst>
          </p:cNvPr>
          <p:cNvPicPr>
            <a:picLocks noChangeAspect="1"/>
          </p:cNvPicPr>
          <p:nvPr userDrawn="1"/>
        </p:nvPicPr>
        <p:blipFill>
          <a:blip r:embed="rId3"/>
          <a:srcRect/>
          <a:stretch/>
        </p:blipFill>
        <p:spPr>
          <a:xfrm>
            <a:off x="11353800" y="310256"/>
            <a:ext cx="532355" cy="525616"/>
          </a:xfrm>
          <a:prstGeom prst="rect">
            <a:avLst/>
          </a:prstGeom>
        </p:spPr>
      </p:pic>
      <p:sp>
        <p:nvSpPr>
          <p:cNvPr id="4" name="Rubrik 1">
            <a:extLst>
              <a:ext uri="{FF2B5EF4-FFF2-40B4-BE49-F238E27FC236}">
                <a16:creationId xmlns:a16="http://schemas.microsoft.com/office/drawing/2014/main" id="{0A0A8785-0333-A6EF-E88A-B64333435FE8}"/>
              </a:ext>
            </a:extLst>
          </p:cNvPr>
          <p:cNvSpPr>
            <a:spLocks noGrp="1"/>
          </p:cNvSpPr>
          <p:nvPr>
            <p:ph type="title" hasCustomPrompt="1"/>
          </p:nvPr>
        </p:nvSpPr>
        <p:spPr>
          <a:xfrm>
            <a:off x="838200" y="2595369"/>
            <a:ext cx="8452756" cy="1325563"/>
          </a:xfrm>
          <a:effectLst/>
        </p:spPr>
        <p:txBody>
          <a:bodyPr anchor="t">
            <a:normAutofit/>
          </a:bodyPr>
          <a:lstStyle>
            <a:lvl1pPr>
              <a:defRPr sz="4400" b="0" i="0" kern="0" cap="all" spc="0" baseline="0">
                <a:solidFill>
                  <a:schemeClr val="bg2"/>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cxnSp>
        <p:nvCxnSpPr>
          <p:cNvPr id="5" name="Rak koppling 4">
            <a:extLst>
              <a:ext uri="{FF2B5EF4-FFF2-40B4-BE49-F238E27FC236}">
                <a16:creationId xmlns:a16="http://schemas.microsoft.com/office/drawing/2014/main" id="{F4F37D1E-DAE4-F2CD-38EA-B5A1AC5609B3}"/>
              </a:ext>
            </a:extLst>
          </p:cNvPr>
          <p:cNvCxnSpPr/>
          <p:nvPr userDrawn="1"/>
        </p:nvCxnSpPr>
        <p:spPr>
          <a:xfrm>
            <a:off x="730292" y="2595369"/>
            <a:ext cx="0" cy="132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916984"/>
      </p:ext>
    </p:extLst>
  </p:cSld>
  <p:clrMapOvr>
    <a:masterClrMapping/>
  </p:clrMapOvr>
  <p:extLst>
    <p:ext uri="{DCECCB84-F9BA-43D5-87BE-67443E8EF086}">
      <p15:sldGuideLst xmlns:p15="http://schemas.microsoft.com/office/powerpoint/2012/main">
        <p15:guide id="1" orient="horz" pos="527">
          <p15:clr>
            <a:srgbClr val="FBAE40"/>
          </p15:clr>
        </p15:guide>
        <p15:guide id="2" pos="71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Rubrik och text skog grön">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D2CDD1A-7E21-8AFD-A1BF-C28319AC3226}"/>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0" y="2383967"/>
            <a:ext cx="12556235" cy="4514742"/>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6"/>
            <a:ext cx="10515600" cy="4123482"/>
          </a:xfrm>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sp>
        <p:nvSpPr>
          <p:cNvPr id="5" name="Rubrik 1">
            <a:extLst>
              <a:ext uri="{FF2B5EF4-FFF2-40B4-BE49-F238E27FC236}">
                <a16:creationId xmlns:a16="http://schemas.microsoft.com/office/drawing/2014/main" id="{414BA7AB-C86C-4934-53BC-C97645C6FCD9}"/>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RUBRIK</a:t>
            </a:r>
          </a:p>
        </p:txBody>
      </p:sp>
      <p:pic>
        <p:nvPicPr>
          <p:cNvPr id="2" name="Bildobjekt 1">
            <a:extLst>
              <a:ext uri="{FF2B5EF4-FFF2-40B4-BE49-F238E27FC236}">
                <a16:creationId xmlns:a16="http://schemas.microsoft.com/office/drawing/2014/main" id="{EEC04E04-AF0A-B6E1-5B8D-76C0137FAD02}"/>
              </a:ext>
            </a:extLst>
          </p:cNvPr>
          <p:cNvPicPr>
            <a:picLocks noChangeAspect="1"/>
          </p:cNvPicPr>
          <p:nvPr userDrawn="1"/>
        </p:nvPicPr>
        <p:blipFill>
          <a:blip r:embed="rId4"/>
          <a:srcRect/>
          <a:stretch/>
        </p:blipFill>
        <p:spPr>
          <a:xfrm>
            <a:off x="11353800" y="310256"/>
            <a:ext cx="532354" cy="525616"/>
          </a:xfrm>
          <a:prstGeom prst="rect">
            <a:avLst/>
          </a:prstGeom>
        </p:spPr>
      </p:pic>
      <p:cxnSp>
        <p:nvCxnSpPr>
          <p:cNvPr id="6" name="Rak koppling 5">
            <a:extLst>
              <a:ext uri="{FF2B5EF4-FFF2-40B4-BE49-F238E27FC236}">
                <a16:creationId xmlns:a16="http://schemas.microsoft.com/office/drawing/2014/main" id="{C68DBA6E-A0AB-507A-15D0-968AA88BEF70}"/>
              </a:ext>
            </a:extLst>
          </p:cNvPr>
          <p:cNvCxnSpPr/>
          <p:nvPr userDrawn="1"/>
        </p:nvCxnSpPr>
        <p:spPr>
          <a:xfrm>
            <a:off x="963161"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477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5_Rubrik och punktlista skog 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0E7C8AF-0E2A-4F8D-6048-E4305DD764B2}"/>
              </a:ext>
            </a:extLst>
          </p:cNvPr>
          <p:cNvPicPr>
            <a:picLocks noGrp="1" noRot="1" noChangeAspect="1" noMove="1" noResize="1" noEditPoints="1" noAdjustHandles="1" noChangeArrowheads="1" noChangeShapeType="1" noCrop="1"/>
          </p:cNvPicPr>
          <p:nvPr userDrawn="1"/>
        </p:nvPicPr>
        <p:blipFill>
          <a:blip r:embed="rId2">
            <a:alphaModFix amt="15000"/>
          </a:blip>
          <a:srcRect/>
          <a:stretch/>
        </p:blipFill>
        <p:spPr>
          <a:xfrm>
            <a:off x="1" y="2389386"/>
            <a:ext cx="12547656" cy="4511658"/>
          </a:xfrm>
          <a:prstGeom prst="rect">
            <a:avLst/>
          </a:prstGeom>
        </p:spPr>
      </p:pic>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noAutofit/>
          </a:bodyPr>
          <a:lstStyle>
            <a:lvl1pPr marL="180975" indent="-176213">
              <a:lnSpc>
                <a:spcPct val="130000"/>
              </a:lnSpc>
              <a:spcAft>
                <a:spcPts val="1200"/>
              </a:spcAft>
              <a:buFontTx/>
              <a:buBlip>
                <a:blip r:embed="rId3"/>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Tx/>
              <a:buBlip>
                <a:blip r:embed="rId3"/>
              </a:buBlip>
              <a:tabLst/>
              <a:defRPr sz="1400" b="0" i="0">
                <a:latin typeface="Noto Serif" panose="02020600060500020200" pitchFamily="18" charset="0"/>
                <a:ea typeface="Noto Serif" panose="02020600060500020200" pitchFamily="18" charset="0"/>
                <a:cs typeface="Noto Serif" panose="02020600060500020200" pitchFamily="18"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2" name="Bildobjekt 1">
            <a:extLst>
              <a:ext uri="{FF2B5EF4-FFF2-40B4-BE49-F238E27FC236}">
                <a16:creationId xmlns:a16="http://schemas.microsoft.com/office/drawing/2014/main" id="{814D60BB-671D-6BD8-7EF1-A64DA0670AC0}"/>
              </a:ext>
            </a:extLst>
          </p:cNvPr>
          <p:cNvPicPr>
            <a:picLocks noChangeAspect="1"/>
          </p:cNvPicPr>
          <p:nvPr userDrawn="1"/>
        </p:nvPicPr>
        <p:blipFill>
          <a:blip r:embed="rId4"/>
          <a:srcRect/>
          <a:stretch/>
        </p:blipFill>
        <p:spPr>
          <a:xfrm>
            <a:off x="11353800" y="310256"/>
            <a:ext cx="532354" cy="525616"/>
          </a:xfrm>
          <a:prstGeom prst="rect">
            <a:avLst/>
          </a:prstGeom>
        </p:spPr>
      </p:pic>
      <p:sp>
        <p:nvSpPr>
          <p:cNvPr id="6" name="Rubrik 1">
            <a:extLst>
              <a:ext uri="{FF2B5EF4-FFF2-40B4-BE49-F238E27FC236}">
                <a16:creationId xmlns:a16="http://schemas.microsoft.com/office/drawing/2014/main" id="{3370C480-E33D-7C2D-C5D0-1B35DA2E1EFF}"/>
              </a:ext>
            </a:extLst>
          </p:cNvPr>
          <p:cNvSpPr>
            <a:spLocks noGrp="1"/>
          </p:cNvSpPr>
          <p:nvPr>
            <p:ph type="title" hasCustomPrompt="1"/>
          </p:nvPr>
        </p:nvSpPr>
        <p:spPr>
          <a:xfrm>
            <a:off x="838200" y="795403"/>
            <a:ext cx="10515600" cy="895285"/>
          </a:xfrm>
        </p:spPr>
        <p:txBody>
          <a:bodyPr anchor="t"/>
          <a:lstStyle>
            <a:lvl1pPr>
              <a:lnSpc>
                <a:spcPct val="100000"/>
              </a:lnSpc>
              <a:defRPr sz="2400" b="0"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RUBRIK</a:t>
            </a:r>
          </a:p>
        </p:txBody>
      </p:sp>
      <p:cxnSp>
        <p:nvCxnSpPr>
          <p:cNvPr id="7" name="Rak koppling 6">
            <a:extLst>
              <a:ext uri="{FF2B5EF4-FFF2-40B4-BE49-F238E27FC236}">
                <a16:creationId xmlns:a16="http://schemas.microsoft.com/office/drawing/2014/main" id="{5EC82B53-C15E-CA3E-6C7B-9B9F82EA4F6C}"/>
              </a:ext>
            </a:extLst>
          </p:cNvPr>
          <p:cNvCxnSpPr/>
          <p:nvPr userDrawn="1"/>
        </p:nvCxnSpPr>
        <p:spPr>
          <a:xfrm>
            <a:off x="963161" y="1219200"/>
            <a:ext cx="10233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2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C2A48DD-DCF3-F147-8A83-D4DBAA8C3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1120664-BCC5-EA40-8A3E-D97D345E8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4" name="Platshållare för datum 3">
            <a:extLst>
              <a:ext uri="{FF2B5EF4-FFF2-40B4-BE49-F238E27FC236}">
                <a16:creationId xmlns:a16="http://schemas.microsoft.com/office/drawing/2014/main" id="{9A835E7F-1923-2B4E-8792-250CFBB34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tint val="75000"/>
                </a:srgbClr>
              </a:solidFill>
              <a:effectLst/>
              <a:uLnTx/>
              <a:uFillTx/>
              <a:latin typeface="Noto Serif"/>
              <a:ea typeface="+mn-ea"/>
              <a:cs typeface="+mn-cs"/>
            </a:endParaRPr>
          </a:p>
        </p:txBody>
      </p:sp>
      <p:sp>
        <p:nvSpPr>
          <p:cNvPr id="5" name="Platshållare för sidfot 4">
            <a:extLst>
              <a:ext uri="{FF2B5EF4-FFF2-40B4-BE49-F238E27FC236}">
                <a16:creationId xmlns:a16="http://schemas.microsoft.com/office/drawing/2014/main" id="{4AF51D83-120C-794C-9089-DF6BF2557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tint val="75000"/>
                </a:srgbClr>
              </a:solidFill>
              <a:effectLst/>
              <a:uLnTx/>
              <a:uFillTx/>
              <a:latin typeface="Noto Serif"/>
              <a:ea typeface="+mn-ea"/>
              <a:cs typeface="+mn-cs"/>
            </a:endParaRPr>
          </a:p>
        </p:txBody>
      </p:sp>
      <p:sp>
        <p:nvSpPr>
          <p:cNvPr id="6" name="Platshållare för bildnummer 5">
            <a:extLst>
              <a:ext uri="{FF2B5EF4-FFF2-40B4-BE49-F238E27FC236}">
                <a16:creationId xmlns:a16="http://schemas.microsoft.com/office/drawing/2014/main" id="{76B92AA7-8AD5-6A44-8B93-B38C992A6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58DE52-BC3F-934E-9E28-15BE3F642BA6}" type="slidenum">
              <a:rPr kumimoji="0" lang="sv-SE" sz="1200" b="0" i="0" u="none" strike="noStrike" kern="1200" cap="none" spc="0" normalizeH="0" baseline="0" noProof="0" smtClean="0">
                <a:ln>
                  <a:noFill/>
                </a:ln>
                <a:solidFill>
                  <a:srgbClr val="000000">
                    <a:tint val="75000"/>
                  </a:srgbClr>
                </a:solidFill>
                <a:effectLst/>
                <a:uLnTx/>
                <a:uFillTx/>
                <a:latin typeface="Noto Serif"/>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srgbClr val="000000">
                  <a:tint val="75000"/>
                </a:srgbClr>
              </a:solidFill>
              <a:effectLst/>
              <a:uLnTx/>
              <a:uFillTx/>
              <a:latin typeface="Noto Serif"/>
              <a:ea typeface="+mn-ea"/>
              <a:cs typeface="+mn-cs"/>
            </a:endParaRPr>
          </a:p>
        </p:txBody>
      </p:sp>
    </p:spTree>
    <p:extLst>
      <p:ext uri="{BB962C8B-B14F-4D97-AF65-F5344CB8AC3E}">
        <p14:creationId xmlns:p14="http://schemas.microsoft.com/office/powerpoint/2010/main" val="2326304888"/>
      </p:ext>
    </p:extLst>
  </p:cSld>
  <p:clrMap bg1="lt1" tx1="dk1" bg2="lt2" tx2="dk2" accent1="accent1" accent2="accent2" accent3="accent3" accent4="accent4" accent5="accent5" accent6="accent6" hlink="hlink" folHlink="folHlink"/>
  <p:sldLayoutIdLst>
    <p:sldLayoutId id="2147483796" r:id="rId1"/>
    <p:sldLayoutId id="2147483799" r:id="rId2"/>
    <p:sldLayoutId id="2147483804" r:id="rId3"/>
    <p:sldLayoutId id="2147483805" r:id="rId4"/>
    <p:sldLayoutId id="2147483817" r:id="rId5"/>
    <p:sldLayoutId id="2147483822" r:id="rId6"/>
    <p:sldLayoutId id="2147483846" r:id="rId7"/>
    <p:sldLayoutId id="2147483858" r:id="rId8"/>
    <p:sldLayoutId id="2147483862" r:id="rId9"/>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1"/>
        </a:buBlip>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1"/>
        </a:buBlip>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1"/>
        </a:buBlip>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100"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iometria.se/media/bxufaxyn/microsoft-aktivera-konto.pdf"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67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14C5555-B387-B6FA-B05B-559C27855B0B}"/>
              </a:ext>
            </a:extLst>
          </p:cNvPr>
          <p:cNvSpPr>
            <a:spLocks noGrp="1"/>
          </p:cNvSpPr>
          <p:nvPr>
            <p:ph type="body" sz="quarter" idx="10"/>
          </p:nvPr>
        </p:nvSpPr>
        <p:spPr/>
        <p:txBody>
          <a:bodyPr/>
          <a:lstStyle/>
          <a:p>
            <a:endParaRPr lang="sv-SE"/>
          </a:p>
        </p:txBody>
      </p:sp>
      <p:sp>
        <p:nvSpPr>
          <p:cNvPr id="3" name="Platshållare för text 2">
            <a:extLst>
              <a:ext uri="{FF2B5EF4-FFF2-40B4-BE49-F238E27FC236}">
                <a16:creationId xmlns:a16="http://schemas.microsoft.com/office/drawing/2014/main" id="{51CBC214-40FD-C62E-0189-05D6A1F48D45}"/>
              </a:ext>
            </a:extLst>
          </p:cNvPr>
          <p:cNvSpPr>
            <a:spLocks noGrp="1"/>
          </p:cNvSpPr>
          <p:nvPr>
            <p:ph type="body" sz="quarter" idx="11"/>
          </p:nvPr>
        </p:nvSpPr>
        <p:spPr/>
        <p:txBody>
          <a:bodyPr vert="horz" lIns="91440" tIns="45720" rIns="91440" bIns="45720" rtlCol="0" anchor="t">
            <a:normAutofit/>
          </a:bodyPr>
          <a:lstStyle/>
          <a:p>
            <a:r>
              <a:rPr lang="sv-SE" dirty="0">
                <a:ea typeface="Noto Serif"/>
                <a:cs typeface="Noto Serif"/>
              </a:rPr>
              <a:t>2024-11-26</a:t>
            </a:r>
            <a:endParaRPr lang="en-US" dirty="0"/>
          </a:p>
        </p:txBody>
      </p:sp>
      <p:sp>
        <p:nvSpPr>
          <p:cNvPr id="4" name="Rubrik 3">
            <a:extLst>
              <a:ext uri="{FF2B5EF4-FFF2-40B4-BE49-F238E27FC236}">
                <a16:creationId xmlns:a16="http://schemas.microsoft.com/office/drawing/2014/main" id="{A90215CC-90F7-5AE9-46AD-7A2F87F01112}"/>
              </a:ext>
            </a:extLst>
          </p:cNvPr>
          <p:cNvSpPr>
            <a:spLocks noGrp="1"/>
          </p:cNvSpPr>
          <p:nvPr>
            <p:ph type="title"/>
          </p:nvPr>
        </p:nvSpPr>
        <p:spPr/>
        <p:txBody>
          <a:bodyPr/>
          <a:lstStyle/>
          <a:p>
            <a:r>
              <a:rPr lang="sv-SE" dirty="0"/>
              <a:t>Produktionsrapportering mot VIOL3</a:t>
            </a:r>
          </a:p>
        </p:txBody>
      </p:sp>
    </p:spTree>
    <p:extLst>
      <p:ext uri="{BB962C8B-B14F-4D97-AF65-F5344CB8AC3E}">
        <p14:creationId xmlns:p14="http://schemas.microsoft.com/office/powerpoint/2010/main" val="100181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A2D74E5-20C8-5D44-22FD-8E133A2E41E8}"/>
              </a:ext>
            </a:extLst>
          </p:cNvPr>
          <p:cNvSpPr>
            <a:spLocks noGrp="1"/>
          </p:cNvSpPr>
          <p:nvPr>
            <p:ph idx="1"/>
          </p:nvPr>
        </p:nvSpPr>
        <p:spPr/>
        <p:txBody>
          <a:bodyPr/>
          <a:lstStyle/>
          <a:p>
            <a:r>
              <a:rPr lang="sv-SE" b="1" dirty="0"/>
              <a:t>Sender XC</a:t>
            </a:r>
            <a:br>
              <a:rPr lang="sv-SE" b="1" dirty="0"/>
            </a:br>
            <a:r>
              <a:rPr lang="sv-SE" dirty="0"/>
              <a:t>För rapportering av StanForD-filer med uppgifter om producerade volymer i skördare, skotare, drivare, uppföljning av kontrollmätning samt driftsfiler</a:t>
            </a:r>
          </a:p>
          <a:p>
            <a:r>
              <a:rPr lang="sv-SE" b="1" dirty="0"/>
              <a:t>Rapp</a:t>
            </a:r>
            <a:br>
              <a:rPr lang="sv-SE" dirty="0"/>
            </a:br>
            <a:r>
              <a:rPr lang="sv-SE" dirty="0"/>
              <a:t>Webb-sida för inknappning av producerad volym per sortiment och avlägg</a:t>
            </a:r>
          </a:p>
          <a:p>
            <a:pPr marL="4762" indent="0">
              <a:buNone/>
            </a:pPr>
            <a:endParaRPr lang="sv-SE" dirty="0"/>
          </a:p>
          <a:p>
            <a:pPr marL="4762" indent="0">
              <a:buNone/>
            </a:pPr>
            <a:r>
              <a:rPr lang="sv-SE" dirty="0"/>
              <a:t>För VIOL 3 blir det nya versioner för dessa applikationer. Funktionsmässigt kommer de vara mycket lika de versioner som används i VIOL 2 men några viktiga ändringar kommer i och med VIOL 3.</a:t>
            </a:r>
          </a:p>
        </p:txBody>
      </p:sp>
      <p:sp>
        <p:nvSpPr>
          <p:cNvPr id="3" name="Rubrik 2">
            <a:extLst>
              <a:ext uri="{FF2B5EF4-FFF2-40B4-BE49-F238E27FC236}">
                <a16:creationId xmlns:a16="http://schemas.microsoft.com/office/drawing/2014/main" id="{514A4CB4-3A4F-6203-9A6F-AC0B9DCABC0F}"/>
              </a:ext>
            </a:extLst>
          </p:cNvPr>
          <p:cNvSpPr>
            <a:spLocks noGrp="1"/>
          </p:cNvSpPr>
          <p:nvPr>
            <p:ph type="title"/>
          </p:nvPr>
        </p:nvSpPr>
        <p:spPr/>
        <p:txBody>
          <a:bodyPr/>
          <a:lstStyle/>
          <a:p>
            <a:r>
              <a:rPr lang="sv-SE" dirty="0"/>
              <a:t>Biometria har två applikationer för produktionsrapportering </a:t>
            </a:r>
          </a:p>
        </p:txBody>
      </p:sp>
    </p:spTree>
    <p:extLst>
      <p:ext uri="{BB962C8B-B14F-4D97-AF65-F5344CB8AC3E}">
        <p14:creationId xmlns:p14="http://schemas.microsoft.com/office/powerpoint/2010/main" val="381790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EF15C6F-0286-18A0-52A7-CF6BAD6E35E8}"/>
              </a:ext>
            </a:extLst>
          </p:cNvPr>
          <p:cNvSpPr>
            <a:spLocks noGrp="1"/>
          </p:cNvSpPr>
          <p:nvPr>
            <p:ph type="body" sz="quarter" idx="10"/>
          </p:nvPr>
        </p:nvSpPr>
        <p:spPr/>
        <p:txBody>
          <a:bodyPr/>
          <a:lstStyle/>
          <a:p>
            <a:endParaRPr lang="sv-SE" dirty="0"/>
          </a:p>
        </p:txBody>
      </p:sp>
      <p:sp>
        <p:nvSpPr>
          <p:cNvPr id="3" name="Rubrik 2">
            <a:extLst>
              <a:ext uri="{FF2B5EF4-FFF2-40B4-BE49-F238E27FC236}">
                <a16:creationId xmlns:a16="http://schemas.microsoft.com/office/drawing/2014/main" id="{0493EC1E-1DFF-2682-E29F-BCAA72AF5C38}"/>
              </a:ext>
            </a:extLst>
          </p:cNvPr>
          <p:cNvSpPr>
            <a:spLocks noGrp="1"/>
          </p:cNvSpPr>
          <p:nvPr>
            <p:ph type="title"/>
          </p:nvPr>
        </p:nvSpPr>
        <p:spPr/>
        <p:txBody>
          <a:bodyPr/>
          <a:lstStyle/>
          <a:p>
            <a:r>
              <a:rPr lang="sv-SE" dirty="0"/>
              <a:t>Sender XC </a:t>
            </a:r>
          </a:p>
        </p:txBody>
      </p:sp>
      <p:pic>
        <p:nvPicPr>
          <p:cNvPr id="7" name="Bildobjekt 6">
            <a:extLst>
              <a:ext uri="{FF2B5EF4-FFF2-40B4-BE49-F238E27FC236}">
                <a16:creationId xmlns:a16="http://schemas.microsoft.com/office/drawing/2014/main" id="{C850370E-9F94-70B4-8829-8675F776619D}"/>
              </a:ext>
            </a:extLst>
          </p:cNvPr>
          <p:cNvPicPr>
            <a:picLocks noChangeAspect="1"/>
          </p:cNvPicPr>
          <p:nvPr/>
        </p:nvPicPr>
        <p:blipFill>
          <a:blip r:embed="rId2"/>
          <a:stretch>
            <a:fillRect/>
          </a:stretch>
        </p:blipFill>
        <p:spPr>
          <a:xfrm>
            <a:off x="5386103" y="2642703"/>
            <a:ext cx="5475502" cy="3883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146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0082A36-9517-422B-D65B-426078C6C105}"/>
              </a:ext>
            </a:extLst>
          </p:cNvPr>
          <p:cNvSpPr>
            <a:spLocks noGrp="1"/>
          </p:cNvSpPr>
          <p:nvPr>
            <p:ph idx="1"/>
          </p:nvPr>
        </p:nvSpPr>
        <p:spPr>
          <a:xfrm>
            <a:off x="838200" y="1527176"/>
            <a:ext cx="10515600" cy="4123482"/>
          </a:xfrm>
        </p:spPr>
        <p:txBody>
          <a:bodyPr/>
          <a:lstStyle/>
          <a:p>
            <a:r>
              <a:rPr lang="sv-SE" dirty="0"/>
              <a:t>För att rapportera StanForD-filer mot VIOL 3 krävs en ny version av Sender XC. Denna har versionsbeteckningen 2.0</a:t>
            </a:r>
          </a:p>
          <a:p>
            <a:r>
              <a:rPr lang="sv-SE" dirty="0"/>
              <a:t>Den nya versionen kommer distribueras från Biometria med hjälp av riktad uppgradering. Det kommer inte krävas någon nyinstallation.  </a:t>
            </a:r>
          </a:p>
          <a:p>
            <a:r>
              <a:rPr lang="sv-SE" dirty="0"/>
              <a:t>Med Sender XC 2.0 fungerar det att rapportera filer mot både VIOL 2 och VIOL 3. Filerna sorteras av Biometria vid mottagningen beroende om de innehåller identiteten för ett avtalsobjekt för VIOL 3 eller en virkesorder för VIOL 2.</a:t>
            </a:r>
          </a:p>
          <a:p>
            <a:r>
              <a:rPr lang="sv-SE" dirty="0"/>
              <a:t>Sender XC 2.0 kommer därför distribueras innan det går att rapportera något mot VIOL 3. </a:t>
            </a:r>
          </a:p>
          <a:p>
            <a:r>
              <a:rPr lang="sv-SE" dirty="0"/>
              <a:t>Detta för att alla ska vara redo för VIOL 3 när det är dags.</a:t>
            </a:r>
          </a:p>
        </p:txBody>
      </p:sp>
      <p:sp>
        <p:nvSpPr>
          <p:cNvPr id="3" name="Rubrik 2">
            <a:extLst>
              <a:ext uri="{FF2B5EF4-FFF2-40B4-BE49-F238E27FC236}">
                <a16:creationId xmlns:a16="http://schemas.microsoft.com/office/drawing/2014/main" id="{60E24D38-DC15-9D62-05CB-024A2980D6BD}"/>
              </a:ext>
            </a:extLst>
          </p:cNvPr>
          <p:cNvSpPr>
            <a:spLocks noGrp="1"/>
          </p:cNvSpPr>
          <p:nvPr>
            <p:ph type="title"/>
          </p:nvPr>
        </p:nvSpPr>
        <p:spPr/>
        <p:txBody>
          <a:bodyPr/>
          <a:lstStyle/>
          <a:p>
            <a:r>
              <a:rPr lang="sv-SE" dirty="0"/>
              <a:t>Uppgradering till ny version av Sender XC</a:t>
            </a:r>
          </a:p>
        </p:txBody>
      </p:sp>
    </p:spTree>
    <p:extLst>
      <p:ext uri="{BB962C8B-B14F-4D97-AF65-F5344CB8AC3E}">
        <p14:creationId xmlns:p14="http://schemas.microsoft.com/office/powerpoint/2010/main" val="160803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EC4F2CF-872F-BFEA-A6DF-6D7E78A9C979}"/>
              </a:ext>
            </a:extLst>
          </p:cNvPr>
          <p:cNvSpPr>
            <a:spLocks noGrp="1"/>
          </p:cNvSpPr>
          <p:nvPr>
            <p:ph idx="1"/>
          </p:nvPr>
        </p:nvSpPr>
        <p:spPr>
          <a:xfrm>
            <a:off x="838200" y="1512888"/>
            <a:ext cx="10515600" cy="4123482"/>
          </a:xfrm>
        </p:spPr>
        <p:txBody>
          <a:bodyPr/>
          <a:lstStyle/>
          <a:p>
            <a:r>
              <a:rPr lang="sv-SE" dirty="0"/>
              <a:t>Operativsystem Windows 7 med alla säkerhetspatchar från Microsoft installerade eller senare operativsystem.</a:t>
            </a:r>
            <a:br>
              <a:rPr lang="sv-SE" dirty="0"/>
            </a:br>
            <a:r>
              <a:rPr lang="sv-SE" dirty="0"/>
              <a:t>Uppgradering kan alltså inte ske i datorer med Windows XP</a:t>
            </a:r>
          </a:p>
          <a:p>
            <a:r>
              <a:rPr lang="sv-SE" dirty="0"/>
              <a:t>.NET </a:t>
            </a:r>
            <a:r>
              <a:rPr lang="sv-SE" dirty="0" err="1"/>
              <a:t>Framework</a:t>
            </a:r>
            <a:r>
              <a:rPr lang="sv-SE" dirty="0"/>
              <a:t> 4.5.1</a:t>
            </a:r>
          </a:p>
          <a:p>
            <a:r>
              <a:rPr lang="sv-SE" dirty="0"/>
              <a:t>Senaste versionen av Sender XC som används för rapportering mot VIOL 2 installerad, </a:t>
            </a:r>
            <a:br>
              <a:rPr lang="sv-SE" dirty="0"/>
            </a:br>
            <a:r>
              <a:rPr lang="sv-SE" dirty="0"/>
              <a:t>dvs Sender XC version 1.13.</a:t>
            </a:r>
            <a:br>
              <a:rPr lang="sv-SE" dirty="0"/>
            </a:br>
            <a:r>
              <a:rPr lang="sv-SE" dirty="0"/>
              <a:t>Så länge VIOL 2 finns är det nödvändigt att man utgår från tidigare version av Sender XC och uppgraderar därifrån till Sender XC version 2.0</a:t>
            </a:r>
          </a:p>
          <a:p>
            <a:r>
              <a:rPr lang="sv-SE" dirty="0"/>
              <a:t>Maskiner som inte har de tekniska förutsättningarna att uppgradera till Sender XC 2.0 rekommenderas flytta sina filer till annan dator där Sender XC kan installeras och skicka filerna från den.</a:t>
            </a:r>
          </a:p>
          <a:p>
            <a:pPr marL="4762" indent="0">
              <a:buNone/>
            </a:pPr>
            <a:r>
              <a:rPr lang="sv-SE" dirty="0"/>
              <a:t>Alla maskiner behåller sin nuvarande identitet, ”sdcgpx” följt av fyra siffror vid övergången till VIOL 3. Exempel sdcgpx1234</a:t>
            </a:r>
          </a:p>
        </p:txBody>
      </p:sp>
      <p:sp>
        <p:nvSpPr>
          <p:cNvPr id="3" name="Rubrik 2">
            <a:extLst>
              <a:ext uri="{FF2B5EF4-FFF2-40B4-BE49-F238E27FC236}">
                <a16:creationId xmlns:a16="http://schemas.microsoft.com/office/drawing/2014/main" id="{C837A2EA-04C9-185E-5861-AF68A8FF2A2D}"/>
              </a:ext>
            </a:extLst>
          </p:cNvPr>
          <p:cNvSpPr>
            <a:spLocks noGrp="1"/>
          </p:cNvSpPr>
          <p:nvPr>
            <p:ph type="title"/>
          </p:nvPr>
        </p:nvSpPr>
        <p:spPr/>
        <p:txBody>
          <a:bodyPr/>
          <a:lstStyle/>
          <a:p>
            <a:r>
              <a:rPr lang="sv-SE" dirty="0"/>
              <a:t>Systemkrav för Sender XC mot VIOL 3</a:t>
            </a:r>
          </a:p>
        </p:txBody>
      </p:sp>
    </p:spTree>
    <p:extLst>
      <p:ext uri="{BB962C8B-B14F-4D97-AF65-F5344CB8AC3E}">
        <p14:creationId xmlns:p14="http://schemas.microsoft.com/office/powerpoint/2010/main" val="71990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1ACDEE0-EC12-1429-8A6F-91BE1CCECAED}"/>
              </a:ext>
            </a:extLst>
          </p:cNvPr>
          <p:cNvSpPr>
            <a:spLocks noGrp="1"/>
          </p:cNvSpPr>
          <p:nvPr>
            <p:ph idx="1"/>
          </p:nvPr>
        </p:nvSpPr>
        <p:spPr/>
        <p:txBody>
          <a:bodyPr/>
          <a:lstStyle/>
          <a:p>
            <a:r>
              <a:rPr lang="sv-SE" dirty="0"/>
              <a:t>Rekommendationen är att skicka filer i StanForD2010-formatet om det är möjligt men det fungerar med ”StanForD-classic”-formaten också.</a:t>
            </a:r>
          </a:p>
          <a:p>
            <a:endParaRPr lang="sv-SE" dirty="0"/>
          </a:p>
          <a:p>
            <a:pPr marL="4762" indent="0">
              <a:buNone/>
            </a:pPr>
            <a:br>
              <a:rPr lang="sv-SE" dirty="0"/>
            </a:br>
            <a:br>
              <a:rPr lang="sv-SE" dirty="0"/>
            </a:br>
            <a:br>
              <a:rPr lang="sv-SE" dirty="0"/>
            </a:br>
            <a:endParaRPr lang="sv-SE" dirty="0"/>
          </a:p>
          <a:p>
            <a:r>
              <a:rPr lang="sv-SE" dirty="0"/>
              <a:t>Skickas StanForD2010-format måste filerna ha StanForD2010-version 3.x.  </a:t>
            </a:r>
            <a:br>
              <a:rPr lang="sv-SE" dirty="0"/>
            </a:br>
            <a:r>
              <a:rPr lang="sv-SE" dirty="0"/>
              <a:t>Filer med StanForD2010-version 2 fungerar inte.</a:t>
            </a:r>
          </a:p>
        </p:txBody>
      </p:sp>
      <p:sp>
        <p:nvSpPr>
          <p:cNvPr id="3" name="Rubrik 2">
            <a:extLst>
              <a:ext uri="{FF2B5EF4-FFF2-40B4-BE49-F238E27FC236}">
                <a16:creationId xmlns:a16="http://schemas.microsoft.com/office/drawing/2014/main" id="{91F42BAA-08CF-187B-209B-6A24712620E1}"/>
              </a:ext>
            </a:extLst>
          </p:cNvPr>
          <p:cNvSpPr>
            <a:spLocks noGrp="1"/>
          </p:cNvSpPr>
          <p:nvPr>
            <p:ph type="title"/>
          </p:nvPr>
        </p:nvSpPr>
        <p:spPr/>
        <p:txBody>
          <a:bodyPr/>
          <a:lstStyle/>
          <a:p>
            <a:r>
              <a:rPr lang="sv-SE" dirty="0"/>
              <a:t>Krav på StanForD-filen vid rapportering mot VIOL 3</a:t>
            </a:r>
          </a:p>
        </p:txBody>
      </p:sp>
      <p:graphicFrame>
        <p:nvGraphicFramePr>
          <p:cNvPr id="4" name="Tabell 3">
            <a:extLst>
              <a:ext uri="{FF2B5EF4-FFF2-40B4-BE49-F238E27FC236}">
                <a16:creationId xmlns:a16="http://schemas.microsoft.com/office/drawing/2014/main" id="{84034AC8-F210-C016-7644-5B0EC621F57E}"/>
              </a:ext>
            </a:extLst>
          </p:cNvPr>
          <p:cNvGraphicFramePr>
            <a:graphicFrameLocks noGrp="1"/>
          </p:cNvGraphicFramePr>
          <p:nvPr>
            <p:extLst>
              <p:ext uri="{D42A27DB-BD31-4B8C-83A1-F6EECF244321}">
                <p14:modId xmlns:p14="http://schemas.microsoft.com/office/powerpoint/2010/main" val="496747175"/>
              </p:ext>
            </p:extLst>
          </p:nvPr>
        </p:nvGraphicFramePr>
        <p:xfrm>
          <a:off x="1917700" y="2694516"/>
          <a:ext cx="8127999" cy="1940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952640812"/>
                    </a:ext>
                  </a:extLst>
                </a:gridCol>
                <a:gridCol w="2709333">
                  <a:extLst>
                    <a:ext uri="{9D8B030D-6E8A-4147-A177-3AD203B41FA5}">
                      <a16:colId xmlns:a16="http://schemas.microsoft.com/office/drawing/2014/main" val="3788381306"/>
                    </a:ext>
                  </a:extLst>
                </a:gridCol>
                <a:gridCol w="2709333">
                  <a:extLst>
                    <a:ext uri="{9D8B030D-6E8A-4147-A177-3AD203B41FA5}">
                      <a16:colId xmlns:a16="http://schemas.microsoft.com/office/drawing/2014/main" val="2991062586"/>
                    </a:ext>
                  </a:extLst>
                </a:gridCol>
              </a:tblGrid>
              <a:tr h="370840">
                <a:tc>
                  <a:txBody>
                    <a:bodyPr/>
                    <a:lstStyle/>
                    <a:p>
                      <a:r>
                        <a:rPr lang="sv-SE" sz="1200" dirty="0"/>
                        <a:t>Innehåll</a:t>
                      </a:r>
                    </a:p>
                  </a:txBody>
                  <a:tcPr/>
                </a:tc>
                <a:tc>
                  <a:txBody>
                    <a:bodyPr/>
                    <a:lstStyle/>
                    <a:p>
                      <a:pPr algn="ctr"/>
                      <a:r>
                        <a:rPr lang="sv-SE" sz="1200" dirty="0"/>
                        <a:t>Filtyp i StanForD2010</a:t>
                      </a:r>
                    </a:p>
                  </a:txBody>
                  <a:tcPr/>
                </a:tc>
                <a:tc>
                  <a:txBody>
                    <a:bodyPr/>
                    <a:lstStyle/>
                    <a:p>
                      <a:pPr algn="ctr"/>
                      <a:r>
                        <a:rPr lang="sv-SE" sz="1200" dirty="0"/>
                        <a:t>Motsvarande filtyp i </a:t>
                      </a:r>
                      <a:br>
                        <a:rPr lang="sv-SE" sz="1200" dirty="0"/>
                      </a:br>
                      <a:r>
                        <a:rPr lang="sv-SE" sz="1200" dirty="0"/>
                        <a:t>StanForD-classic</a:t>
                      </a:r>
                    </a:p>
                  </a:txBody>
                  <a:tcPr/>
                </a:tc>
                <a:extLst>
                  <a:ext uri="{0D108BD9-81ED-4DB2-BD59-A6C34878D82A}">
                    <a16:rowId xmlns:a16="http://schemas.microsoft.com/office/drawing/2014/main" val="1302424791"/>
                  </a:ext>
                </a:extLst>
              </a:tr>
              <a:tr h="370840">
                <a:tc>
                  <a:txBody>
                    <a:bodyPr/>
                    <a:lstStyle/>
                    <a:p>
                      <a:r>
                        <a:rPr lang="sv-SE" sz="1200" dirty="0"/>
                        <a:t>Skördad produktion</a:t>
                      </a:r>
                    </a:p>
                  </a:txBody>
                  <a:tcPr/>
                </a:tc>
                <a:tc>
                  <a:txBody>
                    <a:bodyPr/>
                    <a:lstStyle/>
                    <a:p>
                      <a:pPr algn="ctr"/>
                      <a:r>
                        <a:rPr lang="sv-SE" sz="1200" dirty="0"/>
                        <a:t>hpr</a:t>
                      </a:r>
                    </a:p>
                  </a:txBody>
                  <a:tcPr/>
                </a:tc>
                <a:tc>
                  <a:txBody>
                    <a:bodyPr/>
                    <a:lstStyle/>
                    <a:p>
                      <a:pPr algn="ctr"/>
                      <a:r>
                        <a:rPr lang="sv-SE" sz="1200" dirty="0"/>
                        <a:t>pri</a:t>
                      </a:r>
                    </a:p>
                  </a:txBody>
                  <a:tcPr/>
                </a:tc>
                <a:extLst>
                  <a:ext uri="{0D108BD9-81ED-4DB2-BD59-A6C34878D82A}">
                    <a16:rowId xmlns:a16="http://schemas.microsoft.com/office/drawing/2014/main" val="1013010059"/>
                  </a:ext>
                </a:extLst>
              </a:tr>
              <a:tr h="370840">
                <a:tc>
                  <a:txBody>
                    <a:bodyPr/>
                    <a:lstStyle/>
                    <a:p>
                      <a:r>
                        <a:rPr lang="sv-SE" sz="1200"/>
                        <a:t>Kontroll </a:t>
                      </a:r>
                      <a:r>
                        <a:rPr lang="sv-SE" sz="1200" dirty="0"/>
                        <a:t>skördare</a:t>
                      </a:r>
                    </a:p>
                  </a:txBody>
                  <a:tcPr/>
                </a:tc>
                <a:tc>
                  <a:txBody>
                    <a:bodyPr/>
                    <a:lstStyle/>
                    <a:p>
                      <a:pPr algn="ctr"/>
                      <a:r>
                        <a:rPr lang="sv-SE" sz="1200" dirty="0"/>
                        <a:t>hqc</a:t>
                      </a:r>
                    </a:p>
                  </a:txBody>
                  <a:tcPr/>
                </a:tc>
                <a:tc>
                  <a:txBody>
                    <a:bodyPr/>
                    <a:lstStyle/>
                    <a:p>
                      <a:pPr algn="ctr"/>
                      <a:r>
                        <a:rPr lang="sv-SE" sz="1200" dirty="0"/>
                        <a:t>ktr</a:t>
                      </a:r>
                    </a:p>
                  </a:txBody>
                  <a:tcPr/>
                </a:tc>
                <a:extLst>
                  <a:ext uri="{0D108BD9-81ED-4DB2-BD59-A6C34878D82A}">
                    <a16:rowId xmlns:a16="http://schemas.microsoft.com/office/drawing/2014/main" val="2319215194"/>
                  </a:ext>
                </a:extLst>
              </a:tr>
              <a:tr h="370840">
                <a:tc>
                  <a:txBody>
                    <a:bodyPr/>
                    <a:lstStyle/>
                    <a:p>
                      <a:r>
                        <a:rPr lang="sv-SE" sz="1200" dirty="0"/>
                        <a:t>Skotad produktion</a:t>
                      </a:r>
                    </a:p>
                  </a:txBody>
                  <a:tcPr/>
                </a:tc>
                <a:tc>
                  <a:txBody>
                    <a:bodyPr/>
                    <a:lstStyle/>
                    <a:p>
                      <a:pPr algn="ctr"/>
                      <a:r>
                        <a:rPr lang="sv-SE" sz="1200" dirty="0"/>
                        <a:t>fpr</a:t>
                      </a:r>
                    </a:p>
                  </a:txBody>
                  <a:tcPr/>
                </a:tc>
                <a:tc>
                  <a:txBody>
                    <a:bodyPr/>
                    <a:lstStyle/>
                    <a:p>
                      <a:pPr algn="ctr"/>
                      <a:r>
                        <a:rPr lang="sv-SE" sz="1200" dirty="0"/>
                        <a:t>prl</a:t>
                      </a:r>
                    </a:p>
                  </a:txBody>
                  <a:tcPr/>
                </a:tc>
                <a:extLst>
                  <a:ext uri="{0D108BD9-81ED-4DB2-BD59-A6C34878D82A}">
                    <a16:rowId xmlns:a16="http://schemas.microsoft.com/office/drawing/2014/main" val="1005334103"/>
                  </a:ext>
                </a:extLst>
              </a:tr>
              <a:tr h="370840">
                <a:tc>
                  <a:txBody>
                    <a:bodyPr/>
                    <a:lstStyle/>
                    <a:p>
                      <a:r>
                        <a:rPr lang="sv-SE" sz="1200" dirty="0"/>
                        <a:t>Driftsuppföljning</a:t>
                      </a:r>
                    </a:p>
                  </a:txBody>
                  <a:tcPr/>
                </a:tc>
                <a:tc>
                  <a:txBody>
                    <a:bodyPr/>
                    <a:lstStyle/>
                    <a:p>
                      <a:pPr algn="ctr"/>
                      <a:r>
                        <a:rPr lang="sv-SE" sz="1200" dirty="0"/>
                        <a:t>mom</a:t>
                      </a:r>
                    </a:p>
                  </a:txBody>
                  <a:tcPr/>
                </a:tc>
                <a:tc>
                  <a:txBody>
                    <a:bodyPr/>
                    <a:lstStyle/>
                    <a:p>
                      <a:pPr algn="ctr"/>
                      <a:r>
                        <a:rPr lang="sv-SE" sz="1200" dirty="0"/>
                        <a:t>drf</a:t>
                      </a:r>
                    </a:p>
                  </a:txBody>
                  <a:tcPr/>
                </a:tc>
                <a:extLst>
                  <a:ext uri="{0D108BD9-81ED-4DB2-BD59-A6C34878D82A}">
                    <a16:rowId xmlns:a16="http://schemas.microsoft.com/office/drawing/2014/main" val="1076574183"/>
                  </a:ext>
                </a:extLst>
              </a:tr>
            </a:tbl>
          </a:graphicData>
        </a:graphic>
      </p:graphicFrame>
    </p:spTree>
    <p:extLst>
      <p:ext uri="{BB962C8B-B14F-4D97-AF65-F5344CB8AC3E}">
        <p14:creationId xmlns:p14="http://schemas.microsoft.com/office/powerpoint/2010/main" val="321555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91E028B-E23F-2408-966B-B4F0283D45E2}"/>
              </a:ext>
            </a:extLst>
          </p:cNvPr>
          <p:cNvSpPr>
            <a:spLocks noGrp="1"/>
          </p:cNvSpPr>
          <p:nvPr>
            <p:ph idx="1"/>
          </p:nvPr>
        </p:nvSpPr>
        <p:spPr/>
        <p:txBody>
          <a:bodyPr/>
          <a:lstStyle/>
          <a:p>
            <a:r>
              <a:rPr lang="sv-SE" dirty="0"/>
              <a:t>Så länge filer rapporteras mot VIOL 2 fungerar Sender XC 2.0 på samma sätt som tidigare. </a:t>
            </a:r>
          </a:p>
          <a:p>
            <a:r>
              <a:rPr lang="sv-SE" dirty="0"/>
              <a:t>Maskiner som inte kan uppgradera till Sender XC version 2.0 kan rapportera mot VIOL 2 med en äldre Sender XC-version</a:t>
            </a:r>
          </a:p>
        </p:txBody>
      </p:sp>
      <p:sp>
        <p:nvSpPr>
          <p:cNvPr id="3" name="Rubrik 2">
            <a:extLst>
              <a:ext uri="{FF2B5EF4-FFF2-40B4-BE49-F238E27FC236}">
                <a16:creationId xmlns:a16="http://schemas.microsoft.com/office/drawing/2014/main" id="{3E829DAC-F57F-CF50-4811-D49099950008}"/>
              </a:ext>
            </a:extLst>
          </p:cNvPr>
          <p:cNvSpPr>
            <a:spLocks noGrp="1"/>
          </p:cNvSpPr>
          <p:nvPr>
            <p:ph type="title"/>
          </p:nvPr>
        </p:nvSpPr>
        <p:spPr/>
        <p:txBody>
          <a:bodyPr/>
          <a:lstStyle/>
          <a:p>
            <a:r>
              <a:rPr lang="sv-SE" dirty="0"/>
              <a:t>Rapportering av filer mot VIOL 2 fram till att VIOL 3 öppnas</a:t>
            </a:r>
          </a:p>
        </p:txBody>
      </p:sp>
    </p:spTree>
    <p:extLst>
      <p:ext uri="{BB962C8B-B14F-4D97-AF65-F5344CB8AC3E}">
        <p14:creationId xmlns:p14="http://schemas.microsoft.com/office/powerpoint/2010/main" val="219440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5884749-F084-0633-5862-A315D1276DEB}"/>
              </a:ext>
            </a:extLst>
          </p:cNvPr>
          <p:cNvSpPr>
            <a:spLocks noGrp="1"/>
          </p:cNvSpPr>
          <p:nvPr>
            <p:ph idx="1"/>
          </p:nvPr>
        </p:nvSpPr>
        <p:spPr>
          <a:xfrm>
            <a:off x="838200" y="1367259"/>
            <a:ext cx="10515600" cy="4123482"/>
          </a:xfrm>
        </p:spPr>
        <p:txBody>
          <a:bodyPr/>
          <a:lstStyle/>
          <a:p>
            <a:r>
              <a:rPr lang="sv-SE" dirty="0"/>
              <a:t>Vid rapportering mot VIOL 3 tillkommer några nya kontroller och funktioner i Sender XC</a:t>
            </a:r>
          </a:p>
          <a:p>
            <a:r>
              <a:rPr lang="sv-SE" dirty="0"/>
              <a:t>Innan filen skickas iväg kontrolleras att den innehåller ett avtalsobjektsnummer som finns i VIOL 3 och att det tillhör den uppdragsgivare som valts i Sender XC. </a:t>
            </a:r>
            <a:br>
              <a:rPr lang="sv-SE" dirty="0"/>
            </a:br>
            <a:r>
              <a:rPr lang="sv-SE" dirty="0"/>
              <a:t>Innehåller filen ett avtalsobjekt som saknas i VIOL 3 med angiven uppdragsgivare måste antingen</a:t>
            </a:r>
            <a:br>
              <a:rPr lang="sv-SE" dirty="0"/>
            </a:br>
            <a:r>
              <a:rPr lang="sv-SE" dirty="0"/>
              <a:t>- avtalsobjektsnummer justeras  eller</a:t>
            </a:r>
            <a:br>
              <a:rPr lang="sv-SE" dirty="0"/>
            </a:br>
            <a:r>
              <a:rPr lang="sv-SE" dirty="0"/>
              <a:t>- vald uppdragsgivare i Sender XC ändras</a:t>
            </a:r>
            <a:br>
              <a:rPr lang="sv-SE" dirty="0"/>
            </a:br>
            <a:r>
              <a:rPr lang="sv-SE" dirty="0"/>
              <a:t> (om avtalsobjektet är korrekt)</a:t>
            </a:r>
            <a:br>
              <a:rPr lang="sv-SE" dirty="0"/>
            </a:br>
            <a:br>
              <a:rPr lang="sv-SE" dirty="0"/>
            </a:br>
            <a:br>
              <a:rPr lang="sv-SE" dirty="0"/>
            </a:br>
            <a:br>
              <a:rPr lang="sv-SE" dirty="0"/>
            </a:br>
            <a:endParaRPr lang="sv-SE" dirty="0"/>
          </a:p>
          <a:p>
            <a:r>
              <a:rPr lang="sv-SE" dirty="0"/>
              <a:t>Ny kontroll införd vid bearbetningen av insända filer att rätt uppgift för utförande avverkningsföretag (identiteten på företaget som äger maskinen) angivits i Sender XC. Kontrollen finns inte i Sender XC-programmet.</a:t>
            </a:r>
            <a:br>
              <a:rPr lang="sv-SE" dirty="0"/>
            </a:br>
            <a:endParaRPr lang="sv-SE" dirty="0"/>
          </a:p>
          <a:p>
            <a:endParaRPr lang="sv-SE" dirty="0"/>
          </a:p>
        </p:txBody>
      </p:sp>
      <p:sp>
        <p:nvSpPr>
          <p:cNvPr id="3" name="Rubrik 2">
            <a:extLst>
              <a:ext uri="{FF2B5EF4-FFF2-40B4-BE49-F238E27FC236}">
                <a16:creationId xmlns:a16="http://schemas.microsoft.com/office/drawing/2014/main" id="{3DE4477A-C3EE-EC67-0F15-7CDBE875251A}"/>
              </a:ext>
            </a:extLst>
          </p:cNvPr>
          <p:cNvSpPr>
            <a:spLocks noGrp="1"/>
          </p:cNvSpPr>
          <p:nvPr>
            <p:ph type="title"/>
          </p:nvPr>
        </p:nvSpPr>
        <p:spPr/>
        <p:txBody>
          <a:bodyPr/>
          <a:lstStyle/>
          <a:p>
            <a:r>
              <a:rPr lang="sv-SE" dirty="0"/>
              <a:t>Rapportering av filer mot VIOL 3</a:t>
            </a:r>
          </a:p>
        </p:txBody>
      </p:sp>
      <p:pic>
        <p:nvPicPr>
          <p:cNvPr id="5" name="Bildobjekt 4">
            <a:extLst>
              <a:ext uri="{FF2B5EF4-FFF2-40B4-BE49-F238E27FC236}">
                <a16:creationId xmlns:a16="http://schemas.microsoft.com/office/drawing/2014/main" id="{850DD271-BCA5-4DBF-44AC-FD117E3DF300}"/>
              </a:ext>
            </a:extLst>
          </p:cNvPr>
          <p:cNvPicPr>
            <a:picLocks noChangeAspect="1"/>
          </p:cNvPicPr>
          <p:nvPr/>
        </p:nvPicPr>
        <p:blipFill>
          <a:blip r:embed="rId2"/>
          <a:stretch>
            <a:fillRect/>
          </a:stretch>
        </p:blipFill>
        <p:spPr>
          <a:xfrm>
            <a:off x="6484386" y="3088157"/>
            <a:ext cx="4142825" cy="22577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8123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1A25C92-CB01-5041-8936-CB495ABE1A5B}"/>
              </a:ext>
            </a:extLst>
          </p:cNvPr>
          <p:cNvSpPr>
            <a:spLocks noGrp="1"/>
          </p:cNvSpPr>
          <p:nvPr>
            <p:ph idx="1"/>
          </p:nvPr>
        </p:nvSpPr>
        <p:spPr>
          <a:xfrm>
            <a:off x="838200" y="1413343"/>
            <a:ext cx="10515600" cy="4123482"/>
          </a:xfrm>
        </p:spPr>
        <p:txBody>
          <a:bodyPr/>
          <a:lstStyle/>
          <a:p>
            <a:r>
              <a:rPr lang="sv-SE" sz="1400" dirty="0"/>
              <a:t>Volymer som rapporteras med ett handelssortiment/en mottagningsplats som inte finns med på produktionsunderlaget blir avvisade och redovisas inte i t ex uppföljningsrapporter.</a:t>
            </a:r>
          </a:p>
          <a:p>
            <a:r>
              <a:rPr lang="sv-SE" sz="1400" dirty="0"/>
              <a:t>Om detta händer sker en återkoppling via Sender XC till den avsändande</a:t>
            </a:r>
            <a:br>
              <a:rPr lang="sv-SE" sz="1400" dirty="0"/>
            </a:br>
            <a:r>
              <a:rPr lang="sv-SE" sz="1400" dirty="0"/>
              <a:t>maskinen.  </a:t>
            </a:r>
          </a:p>
          <a:p>
            <a:r>
              <a:rPr lang="sv-SE" sz="1400" dirty="0"/>
              <a:t>Åtgärden för maskinföraren blir att kontrollera med uppdragsgivaren vilka </a:t>
            </a:r>
            <a:br>
              <a:rPr lang="sv-SE" sz="1400" dirty="0"/>
            </a:br>
            <a:r>
              <a:rPr lang="sv-SE" sz="1400" dirty="0"/>
              <a:t>handelssortiment som ska användas på det aktuella objektet. Antingen </a:t>
            </a:r>
            <a:br>
              <a:rPr lang="sv-SE" sz="1400" dirty="0"/>
            </a:br>
            <a:r>
              <a:rPr lang="sv-SE" sz="1400" dirty="0"/>
              <a:t>ska rapportering ske med andra handelssortimentsidentiteter på vad som </a:t>
            </a:r>
            <a:br>
              <a:rPr lang="sv-SE" sz="1400" dirty="0"/>
            </a:br>
            <a:r>
              <a:rPr lang="sv-SE" sz="1400" dirty="0"/>
              <a:t>produceras eller så ska produktionsunderlaget kompletteras med fler rader </a:t>
            </a:r>
            <a:br>
              <a:rPr lang="sv-SE" sz="1400" dirty="0"/>
            </a:br>
            <a:r>
              <a:rPr lang="sv-SE" sz="1400" dirty="0"/>
              <a:t>så att det motsvarar vad som rapporteras.</a:t>
            </a:r>
          </a:p>
          <a:p>
            <a:r>
              <a:rPr lang="sv-SE" sz="1400" dirty="0"/>
              <a:t>Det fungerar inte att skicka om något från maskinen för att rätta till det som avvisats. En ändring i maskinen blir enbart framåtriktad och förhindrar att samma fel upprepas.</a:t>
            </a:r>
          </a:p>
          <a:p>
            <a:r>
              <a:rPr lang="sv-SE" sz="1400" dirty="0"/>
              <a:t>Åtgärden för uppdragsgivaren är antingen att rätta det avvisade produktionsresultatet i Produktionssystemet så att det överensstämmer med innehållet i produktionsunderlaget eller komplettera produktionsunderlaget om det saknas rader där.</a:t>
            </a:r>
          </a:p>
        </p:txBody>
      </p:sp>
      <p:sp>
        <p:nvSpPr>
          <p:cNvPr id="3" name="Rubrik 2">
            <a:extLst>
              <a:ext uri="{FF2B5EF4-FFF2-40B4-BE49-F238E27FC236}">
                <a16:creationId xmlns:a16="http://schemas.microsoft.com/office/drawing/2014/main" id="{12B96B00-BADF-6CA5-B1E6-8AAD4D0223B6}"/>
              </a:ext>
            </a:extLst>
          </p:cNvPr>
          <p:cNvSpPr>
            <a:spLocks noGrp="1"/>
          </p:cNvSpPr>
          <p:nvPr>
            <p:ph type="title"/>
          </p:nvPr>
        </p:nvSpPr>
        <p:spPr/>
        <p:txBody>
          <a:bodyPr/>
          <a:lstStyle/>
          <a:p>
            <a:r>
              <a:rPr lang="sv-SE" dirty="0"/>
              <a:t>Återkoppling tillbaka till avsändaren om kontroller inte uppfylls</a:t>
            </a:r>
          </a:p>
        </p:txBody>
      </p:sp>
      <p:pic>
        <p:nvPicPr>
          <p:cNvPr id="6" name="Bildobjekt 5">
            <a:extLst>
              <a:ext uri="{FF2B5EF4-FFF2-40B4-BE49-F238E27FC236}">
                <a16:creationId xmlns:a16="http://schemas.microsoft.com/office/drawing/2014/main" id="{962D90B1-B41F-0CC2-5D3C-F0E2FE4CAB86}"/>
              </a:ext>
            </a:extLst>
          </p:cNvPr>
          <p:cNvPicPr>
            <a:picLocks noChangeAspect="1"/>
          </p:cNvPicPr>
          <p:nvPr/>
        </p:nvPicPr>
        <p:blipFill>
          <a:blip r:embed="rId2"/>
          <a:stretch>
            <a:fillRect/>
          </a:stretch>
        </p:blipFill>
        <p:spPr>
          <a:xfrm>
            <a:off x="8220213" y="2354063"/>
            <a:ext cx="2911337" cy="18766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767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EF15C6F-0286-18A0-52A7-CF6BAD6E35E8}"/>
              </a:ext>
            </a:extLst>
          </p:cNvPr>
          <p:cNvSpPr>
            <a:spLocks noGrp="1"/>
          </p:cNvSpPr>
          <p:nvPr>
            <p:ph type="body" sz="quarter" idx="10"/>
          </p:nvPr>
        </p:nvSpPr>
        <p:spPr/>
        <p:txBody>
          <a:bodyPr/>
          <a:lstStyle/>
          <a:p>
            <a:endParaRPr lang="sv-SE" dirty="0"/>
          </a:p>
        </p:txBody>
      </p:sp>
      <p:sp>
        <p:nvSpPr>
          <p:cNvPr id="3" name="Rubrik 2">
            <a:extLst>
              <a:ext uri="{FF2B5EF4-FFF2-40B4-BE49-F238E27FC236}">
                <a16:creationId xmlns:a16="http://schemas.microsoft.com/office/drawing/2014/main" id="{0493EC1E-1DFF-2682-E29F-BCAA72AF5C38}"/>
              </a:ext>
            </a:extLst>
          </p:cNvPr>
          <p:cNvSpPr>
            <a:spLocks noGrp="1"/>
          </p:cNvSpPr>
          <p:nvPr>
            <p:ph type="title"/>
          </p:nvPr>
        </p:nvSpPr>
        <p:spPr/>
        <p:txBody>
          <a:bodyPr/>
          <a:lstStyle/>
          <a:p>
            <a:r>
              <a:rPr lang="sv-SE" cap="none" dirty="0"/>
              <a:t>Rapp</a:t>
            </a:r>
          </a:p>
        </p:txBody>
      </p:sp>
    </p:spTree>
    <p:extLst>
      <p:ext uri="{BB962C8B-B14F-4D97-AF65-F5344CB8AC3E}">
        <p14:creationId xmlns:p14="http://schemas.microsoft.com/office/powerpoint/2010/main" val="78536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A94C1F3-E2ED-7213-5E52-1A2F261A25BA}"/>
              </a:ext>
            </a:extLst>
          </p:cNvPr>
          <p:cNvSpPr>
            <a:spLocks noGrp="1"/>
          </p:cNvSpPr>
          <p:nvPr>
            <p:ph type="body" sz="quarter" idx="10"/>
          </p:nvPr>
        </p:nvSpPr>
        <p:spPr/>
        <p:txBody>
          <a:bodyPr/>
          <a:lstStyle/>
          <a:p>
            <a:endParaRPr lang="sv-SE"/>
          </a:p>
        </p:txBody>
      </p:sp>
      <p:sp>
        <p:nvSpPr>
          <p:cNvPr id="3" name="Platshållare för text 2">
            <a:extLst>
              <a:ext uri="{FF2B5EF4-FFF2-40B4-BE49-F238E27FC236}">
                <a16:creationId xmlns:a16="http://schemas.microsoft.com/office/drawing/2014/main" id="{7D420371-A3E6-C477-4CDE-9DC9F84E7F51}"/>
              </a:ext>
            </a:extLst>
          </p:cNvPr>
          <p:cNvSpPr>
            <a:spLocks noGrp="1"/>
          </p:cNvSpPr>
          <p:nvPr>
            <p:ph type="body" sz="quarter" idx="11"/>
          </p:nvPr>
        </p:nvSpPr>
        <p:spPr/>
        <p:txBody>
          <a:bodyPr vert="horz" lIns="91440" tIns="45720" rIns="91440" bIns="45720" rtlCol="0" anchor="t">
            <a:normAutofit/>
          </a:bodyPr>
          <a:lstStyle/>
          <a:p>
            <a:r>
              <a:rPr lang="sv-SE" dirty="0"/>
              <a:t>2024-11-26</a:t>
            </a:r>
          </a:p>
        </p:txBody>
      </p:sp>
      <p:sp>
        <p:nvSpPr>
          <p:cNvPr id="4" name="Rubrik 3">
            <a:extLst>
              <a:ext uri="{FF2B5EF4-FFF2-40B4-BE49-F238E27FC236}">
                <a16:creationId xmlns:a16="http://schemas.microsoft.com/office/drawing/2014/main" id="{9782B78F-A078-49EA-B23E-DF91873BFD81}"/>
              </a:ext>
            </a:extLst>
          </p:cNvPr>
          <p:cNvSpPr>
            <a:spLocks noGrp="1"/>
          </p:cNvSpPr>
          <p:nvPr>
            <p:ph type="title"/>
          </p:nvPr>
        </p:nvSpPr>
        <p:spPr/>
        <p:txBody>
          <a:bodyPr/>
          <a:lstStyle/>
          <a:p>
            <a:r>
              <a:rPr lang="sv-SE" dirty="0"/>
              <a:t>Viktiga ändringar vid övergången till VIOL 3</a:t>
            </a:r>
          </a:p>
        </p:txBody>
      </p:sp>
    </p:spTree>
    <p:extLst>
      <p:ext uri="{BB962C8B-B14F-4D97-AF65-F5344CB8AC3E}">
        <p14:creationId xmlns:p14="http://schemas.microsoft.com/office/powerpoint/2010/main" val="118075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FBF1DF1-9F16-0928-BD5E-DA3C6CB5276F}"/>
              </a:ext>
            </a:extLst>
          </p:cNvPr>
          <p:cNvSpPr>
            <a:spLocks noGrp="1"/>
          </p:cNvSpPr>
          <p:nvPr>
            <p:ph idx="1"/>
          </p:nvPr>
        </p:nvSpPr>
        <p:spPr/>
        <p:txBody>
          <a:bodyPr/>
          <a:lstStyle/>
          <a:p>
            <a:r>
              <a:rPr lang="sv-SE" dirty="0"/>
              <a:t>Funktionellt kommer Rapp för VIOL 3 vara mycket lik Rapp som</a:t>
            </a:r>
            <a:br>
              <a:rPr lang="sv-SE" dirty="0"/>
            </a:br>
            <a:r>
              <a:rPr lang="sv-SE" dirty="0"/>
              <a:t>används för VIOL 2 men de kommer vara helt separerade från</a:t>
            </a:r>
            <a:br>
              <a:rPr lang="sv-SE" dirty="0"/>
            </a:br>
            <a:r>
              <a:rPr lang="sv-SE" dirty="0"/>
              <a:t>varandra och nås via två olika adresser. </a:t>
            </a:r>
          </a:p>
          <a:p>
            <a:r>
              <a:rPr lang="sv-SE" dirty="0"/>
              <a:t>Rapp-användaren måste därför veta om rapportering ska ske mot</a:t>
            </a:r>
            <a:br>
              <a:rPr lang="sv-SE" dirty="0"/>
            </a:br>
            <a:r>
              <a:rPr lang="sv-SE" dirty="0"/>
              <a:t> VIOL 2 eller VIOL 3 och välja rätt version av Rapp utifrån det.</a:t>
            </a:r>
          </a:p>
          <a:p>
            <a:r>
              <a:rPr lang="sv-SE" dirty="0"/>
              <a:t>Det går inte att registrera volymer som tillhör avtalsobjekt i VIOL 3 </a:t>
            </a:r>
            <a:br>
              <a:rPr lang="sv-SE" dirty="0"/>
            </a:br>
            <a:r>
              <a:rPr lang="sv-SE" dirty="0"/>
              <a:t>via Rappversionen för VIOL 2 och vice versa. Inknappade volymer </a:t>
            </a:r>
            <a:br>
              <a:rPr lang="sv-SE" dirty="0"/>
            </a:br>
            <a:r>
              <a:rPr lang="sv-SE" dirty="0"/>
              <a:t>kan därför inte försvinna på grund av att man väljer fel Rappversion. </a:t>
            </a:r>
            <a:br>
              <a:rPr lang="sv-SE" dirty="0"/>
            </a:br>
            <a:br>
              <a:rPr lang="sv-SE" dirty="0"/>
            </a:br>
            <a:endParaRPr lang="sv-SE" dirty="0">
              <a:highlight>
                <a:srgbClr val="FFFF00"/>
              </a:highlight>
            </a:endParaRPr>
          </a:p>
        </p:txBody>
      </p:sp>
      <p:sp>
        <p:nvSpPr>
          <p:cNvPr id="3" name="Rubrik 2">
            <a:extLst>
              <a:ext uri="{FF2B5EF4-FFF2-40B4-BE49-F238E27FC236}">
                <a16:creationId xmlns:a16="http://schemas.microsoft.com/office/drawing/2014/main" id="{9E459C17-C233-ACED-7979-F1697718947A}"/>
              </a:ext>
            </a:extLst>
          </p:cNvPr>
          <p:cNvSpPr>
            <a:spLocks noGrp="1"/>
          </p:cNvSpPr>
          <p:nvPr>
            <p:ph type="title"/>
          </p:nvPr>
        </p:nvSpPr>
        <p:spPr/>
        <p:txBody>
          <a:bodyPr/>
          <a:lstStyle/>
          <a:p>
            <a:r>
              <a:rPr lang="sv-SE" dirty="0"/>
              <a:t>Ny version av Rapp för VIOL 3</a:t>
            </a:r>
          </a:p>
        </p:txBody>
      </p:sp>
      <p:pic>
        <p:nvPicPr>
          <p:cNvPr id="5" name="Bildobjekt 4">
            <a:extLst>
              <a:ext uri="{FF2B5EF4-FFF2-40B4-BE49-F238E27FC236}">
                <a16:creationId xmlns:a16="http://schemas.microsoft.com/office/drawing/2014/main" id="{148B2660-C091-E86B-23AD-4BCA6A3E7E02}"/>
              </a:ext>
            </a:extLst>
          </p:cNvPr>
          <p:cNvPicPr>
            <a:picLocks noChangeAspect="1"/>
          </p:cNvPicPr>
          <p:nvPr/>
        </p:nvPicPr>
        <p:blipFill>
          <a:blip r:embed="rId2"/>
          <a:stretch>
            <a:fillRect/>
          </a:stretch>
        </p:blipFill>
        <p:spPr>
          <a:xfrm>
            <a:off x="7903000" y="679450"/>
            <a:ext cx="3300328" cy="5499100"/>
          </a:xfrm>
          <a:prstGeom prst="rect">
            <a:avLst/>
          </a:prstGeom>
        </p:spPr>
      </p:pic>
    </p:spTree>
    <p:extLst>
      <p:ext uri="{BB962C8B-B14F-4D97-AF65-F5344CB8AC3E}">
        <p14:creationId xmlns:p14="http://schemas.microsoft.com/office/powerpoint/2010/main" val="4011415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8A43F63-882B-DEE6-8900-B192AD97BE1E}"/>
              </a:ext>
            </a:extLst>
          </p:cNvPr>
          <p:cNvSpPr>
            <a:spLocks noGrp="1"/>
          </p:cNvSpPr>
          <p:nvPr>
            <p:ph idx="1"/>
          </p:nvPr>
        </p:nvSpPr>
        <p:spPr>
          <a:xfrm>
            <a:off x="838200" y="1825626"/>
            <a:ext cx="11193965" cy="2924726"/>
          </a:xfrm>
        </p:spPr>
        <p:txBody>
          <a:bodyPr vert="horz" lIns="91440" tIns="45720" rIns="91440" bIns="45720" rtlCol="0" anchor="t">
            <a:noAutofit/>
          </a:bodyPr>
          <a:lstStyle/>
          <a:p>
            <a:pPr indent="-175895">
              <a:buFont typeface="Courier New,monospace"/>
              <a:buChar char="•"/>
            </a:pPr>
            <a:r>
              <a:rPr lang="sv-SE" dirty="0">
                <a:latin typeface="Noto Serif"/>
                <a:ea typeface="Noto Serif"/>
                <a:cs typeface="Noto Serif"/>
              </a:rPr>
              <a:t>En skillnad mot Rapp för VIOL 2 är att även maskiner som rapporterar med Rapp måste registreras i Produktionssystemets Maskinregister och tilldelas en identitet (SDCID) på samma sätt som krävs för maskiner som skickar filer med Sender XC.</a:t>
            </a:r>
            <a:endParaRPr lang="en-US">
              <a:latin typeface="Noto Serif"/>
              <a:ea typeface="Noto Serif"/>
              <a:cs typeface="Noto Serif"/>
            </a:endParaRPr>
          </a:p>
          <a:p>
            <a:pPr indent="-175895"/>
            <a:r>
              <a:rPr lang="sv-SE" dirty="0">
                <a:latin typeface="Noto Serif"/>
                <a:ea typeface="Noto Serif"/>
                <a:cs typeface="Noto Serif"/>
              </a:rPr>
              <a:t>Beställning av denna identitet sker via beställningsformuläret "</a:t>
            </a:r>
            <a:r>
              <a:rPr lang="sv-SE" dirty="0">
                <a:solidFill>
                  <a:srgbClr val="000000"/>
                </a:solidFill>
                <a:latin typeface="Noto Serif"/>
                <a:ea typeface="Noto Serif"/>
                <a:cs typeface="Noto Serif"/>
              </a:rPr>
              <a:t>Skördar/skotaruppgifter för Sender XC och Rapp" </a:t>
            </a:r>
            <a:r>
              <a:rPr lang="sv-SE" dirty="0">
                <a:latin typeface="Noto Serif"/>
                <a:ea typeface="Noto Serif"/>
                <a:cs typeface="Noto Serif"/>
              </a:rPr>
              <a:t>på Biometria.se</a:t>
            </a:r>
          </a:p>
          <a:p>
            <a:pPr lvl="1">
              <a:buFont typeface="Courier New,monospace"/>
              <a:buChar char="o"/>
            </a:pPr>
            <a:r>
              <a:rPr lang="sv-SE" dirty="0">
                <a:latin typeface="Noto Serif"/>
                <a:ea typeface="Noto Serif"/>
                <a:cs typeface="Noto Serif"/>
              </a:rPr>
              <a:t>På Biometria.se klickar du på Mina sidor högst upp till höger </a:t>
            </a:r>
            <a:r>
              <a:rPr lang="sv-SE" sz="1100" dirty="0">
                <a:latin typeface="Wingdings"/>
                <a:ea typeface="Noto Serif"/>
                <a:cs typeface="Noto Serif"/>
                <a:sym typeface="Wingdings"/>
              </a:rPr>
              <a:t>à</a:t>
            </a:r>
            <a:r>
              <a:rPr lang="sv-SE" dirty="0">
                <a:latin typeface="Noto Serif"/>
                <a:ea typeface="Noto Serif"/>
                <a:cs typeface="Noto Serif"/>
              </a:rPr>
              <a:t> Gå till mina sidor </a:t>
            </a:r>
            <a:r>
              <a:rPr lang="sv-SE" sz="1100" dirty="0">
                <a:latin typeface="Wingdings"/>
                <a:ea typeface="Noto Serif"/>
                <a:cs typeface="Noto Serif"/>
                <a:sym typeface="Wingdings"/>
              </a:rPr>
              <a:t>à</a:t>
            </a:r>
            <a:r>
              <a:rPr lang="sv-SE" dirty="0">
                <a:latin typeface="Noto Serif"/>
                <a:ea typeface="Noto Serif"/>
                <a:cs typeface="Noto Serif"/>
              </a:rPr>
              <a:t> VIOL 3 Produktionsmiljö </a:t>
            </a:r>
            <a:r>
              <a:rPr lang="sv-SE" sz="1100" dirty="0">
                <a:latin typeface="Wingdings"/>
                <a:ea typeface="Noto Serif"/>
                <a:cs typeface="Noto Serif"/>
                <a:sym typeface="Wingdings"/>
              </a:rPr>
              <a:t>à</a:t>
            </a:r>
            <a:r>
              <a:rPr lang="sv-SE" dirty="0">
                <a:latin typeface="Noto Serif"/>
                <a:ea typeface="Noto Serif"/>
                <a:cs typeface="Noto Serif"/>
              </a:rPr>
              <a:t>  Mina ärenden </a:t>
            </a:r>
            <a:r>
              <a:rPr lang="sv-SE" sz="1100" dirty="0">
                <a:latin typeface="Wingdings"/>
                <a:ea typeface="Noto Serif"/>
                <a:cs typeface="Noto Serif"/>
                <a:sym typeface="Wingdings"/>
              </a:rPr>
              <a:t>à</a:t>
            </a:r>
            <a:r>
              <a:rPr lang="sv-SE" dirty="0">
                <a:latin typeface="Noto Serif"/>
                <a:ea typeface="Noto Serif"/>
                <a:cs typeface="Noto Serif"/>
              </a:rPr>
              <a:t> Nytt ärende </a:t>
            </a:r>
            <a:r>
              <a:rPr lang="sv-SE" sz="1100" dirty="0">
                <a:latin typeface="Wingdings"/>
                <a:ea typeface="Noto Serif"/>
                <a:cs typeface="Noto Serif"/>
                <a:sym typeface="Wingdings"/>
              </a:rPr>
              <a:t>à</a:t>
            </a:r>
            <a:r>
              <a:rPr lang="sv-SE" dirty="0">
                <a:latin typeface="Noto Serif"/>
                <a:ea typeface="Noto Serif"/>
                <a:cs typeface="Noto Serif"/>
              </a:rPr>
              <a:t> Typ av ärende ”Beställ Skördar/skotaruppgifter för Sender XC och Rapp”. </a:t>
            </a:r>
            <a:r>
              <a:rPr lang="sv-SE" sz="1100" dirty="0">
                <a:latin typeface="Wingdings"/>
                <a:ea typeface="Noto Serif"/>
                <a:cs typeface="Noto Serif"/>
                <a:sym typeface="Wingdings"/>
              </a:rPr>
              <a:t>à</a:t>
            </a:r>
            <a:r>
              <a:rPr lang="sv-SE" dirty="0">
                <a:latin typeface="Noto Serif"/>
                <a:ea typeface="Noto Serif"/>
                <a:cs typeface="Noto Serif"/>
              </a:rPr>
              <a:t> Fyll i uppgifterna i formuläret och skicka in. </a:t>
            </a:r>
            <a:endParaRPr lang="en-US">
              <a:latin typeface="Noto Serif"/>
              <a:ea typeface="Noto Serif"/>
              <a:cs typeface="Noto Serif"/>
            </a:endParaRPr>
          </a:p>
          <a:p>
            <a:pPr lvl="1">
              <a:buFont typeface="Courier New"/>
              <a:buChar char="o"/>
            </a:pPr>
            <a:endParaRPr lang="sv-SE" dirty="0"/>
          </a:p>
          <a:p>
            <a:pPr marL="4445" indent="0">
              <a:buNone/>
            </a:pPr>
            <a:endParaRPr lang="sv-SE" dirty="0"/>
          </a:p>
        </p:txBody>
      </p:sp>
      <p:sp>
        <p:nvSpPr>
          <p:cNvPr id="3" name="Rubrik 2">
            <a:extLst>
              <a:ext uri="{FF2B5EF4-FFF2-40B4-BE49-F238E27FC236}">
                <a16:creationId xmlns:a16="http://schemas.microsoft.com/office/drawing/2014/main" id="{5C04E851-6E5D-61F9-D98E-C9266185A962}"/>
              </a:ext>
            </a:extLst>
          </p:cNvPr>
          <p:cNvSpPr>
            <a:spLocks noGrp="1"/>
          </p:cNvSpPr>
          <p:nvPr>
            <p:ph type="title"/>
          </p:nvPr>
        </p:nvSpPr>
        <p:spPr/>
        <p:txBody>
          <a:bodyPr/>
          <a:lstStyle/>
          <a:p>
            <a:r>
              <a:rPr lang="sv-SE" dirty="0"/>
              <a:t>Börja använda Rapp för VIOL 3 – </a:t>
            </a:r>
            <a:br>
              <a:rPr lang="sv-SE" dirty="0"/>
            </a:br>
            <a:r>
              <a:rPr lang="sv-SE" dirty="0"/>
              <a:t>Steg 1 registrera maskinen hos Biometria</a:t>
            </a:r>
          </a:p>
        </p:txBody>
      </p:sp>
      <p:sp>
        <p:nvSpPr>
          <p:cNvPr id="7" name="Platshållare för innehåll 1">
            <a:extLst>
              <a:ext uri="{FF2B5EF4-FFF2-40B4-BE49-F238E27FC236}">
                <a16:creationId xmlns:a16="http://schemas.microsoft.com/office/drawing/2014/main" id="{4303EC93-7BB6-78E5-FB8D-6797E9F8795B}"/>
              </a:ext>
            </a:extLst>
          </p:cNvPr>
          <p:cNvSpPr txBox="1">
            <a:spLocks/>
          </p:cNvSpPr>
          <p:nvPr/>
        </p:nvSpPr>
        <p:spPr>
          <a:xfrm>
            <a:off x="832626" y="4756538"/>
            <a:ext cx="4233746" cy="1075484"/>
          </a:xfrm>
          <a:prstGeom prst="rect">
            <a:avLst/>
          </a:prstGeom>
        </p:spPr>
        <p:txBody>
          <a:bodyPr vert="horz" lIns="91440" tIns="45720" rIns="91440" bIns="45720" rtlCol="0" anchor="t">
            <a:noAutofit/>
          </a:bodyPr>
          <a:lstStyle>
            <a:lvl1pPr marL="180975" indent="-176213" algn="l" defTabSz="914400" rtl="0" eaLnBrk="1" latinLnBrk="0" hangingPunct="1">
              <a:lnSpc>
                <a:spcPct val="130000"/>
              </a:lnSpc>
              <a:spcBef>
                <a:spcPts val="1000"/>
              </a:spcBef>
              <a:spcAft>
                <a:spcPts val="1200"/>
              </a:spcAft>
              <a:buFontTx/>
              <a:buBlip>
                <a:blip r:embed="rId2"/>
              </a:buBlip>
              <a:tabLst/>
              <a:defRPr sz="1600" b="0" i="0" kern="1200">
                <a:solidFill>
                  <a:schemeClr val="tx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gn="l" defTabSz="914400" rtl="0" eaLnBrk="1" latinLnBrk="0" hangingPunct="1">
              <a:lnSpc>
                <a:spcPct val="110000"/>
              </a:lnSpc>
              <a:spcBef>
                <a:spcPts val="500"/>
              </a:spcBef>
              <a:spcAft>
                <a:spcPts val="1200"/>
              </a:spcAft>
              <a:buFontTx/>
              <a:buBlip>
                <a:blip r:embed="rId2"/>
              </a:buBlip>
              <a:tabLst/>
              <a:defRPr sz="1400" b="0" i="0" kern="1200">
                <a:solidFill>
                  <a:schemeClr val="tx1"/>
                </a:solidFill>
                <a:latin typeface="Noto Serif" panose="02020600060500020200" pitchFamily="18" charset="0"/>
                <a:ea typeface="Noto Serif" panose="02020600060500020200" pitchFamily="18" charset="0"/>
                <a:cs typeface="Noto Serif" panose="02020600060500020200" pitchFamily="18" charset="0"/>
              </a:defRPr>
            </a:lvl2pPr>
            <a:lvl3pPr marL="536575" indent="-180975" algn="l" defTabSz="914400" rtl="0" eaLnBrk="1" latinLnBrk="0" hangingPunct="1">
              <a:lnSpc>
                <a:spcPct val="110000"/>
              </a:lnSpc>
              <a:spcBef>
                <a:spcPts val="500"/>
              </a:spcBef>
              <a:spcAft>
                <a:spcPts val="1200"/>
              </a:spcAft>
              <a:buFont typeface="Systemtypsnitt normalt"/>
              <a:buChar char="-"/>
              <a:tabLst/>
              <a:defRPr sz="1400" b="0" i="0" kern="1200">
                <a:solidFill>
                  <a:schemeClr val="tx1"/>
                </a:solidFill>
                <a:latin typeface="Noto Serif" panose="02020600060500020200" pitchFamily="18" charset="0"/>
                <a:ea typeface="Noto Serif" panose="02020600060500020200" pitchFamily="18" charset="0"/>
                <a:cs typeface="Noto Serif" panose="02020600060500020200" pitchFamily="18" charset="0"/>
              </a:defRPr>
            </a:lvl3pPr>
            <a:lvl4pPr marL="712788" indent="-176213" algn="l" defTabSz="914400" rtl="0" eaLnBrk="1" latinLnBrk="0" hangingPunct="1">
              <a:lnSpc>
                <a:spcPct val="110000"/>
              </a:lnSpc>
              <a:spcBef>
                <a:spcPts val="500"/>
              </a:spcBef>
              <a:spcAft>
                <a:spcPts val="1200"/>
              </a:spcAft>
              <a:buFont typeface="Systemtypsnitt normalt"/>
              <a:buChar char="-"/>
              <a:tabLst/>
              <a:defRPr sz="1400" b="0" i="0" kern="1200">
                <a:solidFill>
                  <a:schemeClr val="tx1"/>
                </a:solidFill>
                <a:latin typeface="Noto Serif" panose="02020600060500020200" pitchFamily="18" charset="0"/>
                <a:ea typeface="Noto Serif" panose="02020600060500020200" pitchFamily="18" charset="0"/>
                <a:cs typeface="Noto Serif" panose="02020600060500020200" pitchFamily="18" charset="0"/>
              </a:defRPr>
            </a:lvl4pPr>
            <a:lvl5pPr marL="893763" indent="-180975" algn="l" defTabSz="914400" rtl="0" eaLnBrk="1" latinLnBrk="0" hangingPunct="1">
              <a:lnSpc>
                <a:spcPct val="110000"/>
              </a:lnSpc>
              <a:spcBef>
                <a:spcPts val="500"/>
              </a:spcBef>
              <a:spcAft>
                <a:spcPts val="1200"/>
              </a:spcAft>
              <a:buFont typeface="Systemtypsnitt normalt"/>
              <a:buChar char="-"/>
              <a:tabLst/>
              <a:defRPr sz="1400" b="0" i="0" kern="1200">
                <a:solidFill>
                  <a:schemeClr val="tx1"/>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5895">
              <a:buFontTx/>
              <a:buChar char="•"/>
            </a:pPr>
            <a:r>
              <a:rPr lang="sv-SE" dirty="0">
                <a:latin typeface="Noto Serif"/>
                <a:ea typeface="Noto Serif"/>
                <a:cs typeface="Noto Serif"/>
              </a:rPr>
              <a:t>Invänta återkoppling från </a:t>
            </a:r>
            <a:r>
              <a:rPr lang="sv-SE" err="1">
                <a:latin typeface="Noto Serif"/>
                <a:ea typeface="Noto Serif"/>
                <a:cs typeface="Noto Serif"/>
              </a:rPr>
              <a:t>Biometria</a:t>
            </a:r>
            <a:r>
              <a:rPr lang="sv-SE" dirty="0">
                <a:latin typeface="Noto Serif"/>
                <a:ea typeface="Noto Serif"/>
                <a:cs typeface="Noto Serif"/>
              </a:rPr>
              <a:t> att beställningen är klar innan du går vidare till Rapp.</a:t>
            </a:r>
          </a:p>
          <a:p>
            <a:pPr marL="4445" indent="0">
              <a:buFontTx/>
              <a:buNone/>
            </a:pPr>
            <a:endParaRPr lang="sv-SE" dirty="0"/>
          </a:p>
        </p:txBody>
      </p:sp>
      <p:pic>
        <p:nvPicPr>
          <p:cNvPr id="9" name="Picture 8" descr="A screenshot of a computer&#10;&#10;Description automatically generated">
            <a:extLst>
              <a:ext uri="{FF2B5EF4-FFF2-40B4-BE49-F238E27FC236}">
                <a16:creationId xmlns:a16="http://schemas.microsoft.com/office/drawing/2014/main" id="{5D0C219B-C6B2-D98B-98FA-15EA6B361A22}"/>
              </a:ext>
            </a:extLst>
          </p:cNvPr>
          <p:cNvPicPr>
            <a:picLocks noChangeAspect="1"/>
          </p:cNvPicPr>
          <p:nvPr/>
        </p:nvPicPr>
        <p:blipFill>
          <a:blip r:embed="rId3"/>
          <a:stretch>
            <a:fillRect/>
          </a:stretch>
        </p:blipFill>
        <p:spPr>
          <a:xfrm>
            <a:off x="5052431" y="4505557"/>
            <a:ext cx="7142357" cy="2353837"/>
          </a:xfrm>
          <a:prstGeom prst="rect">
            <a:avLst/>
          </a:prstGeom>
        </p:spPr>
      </p:pic>
    </p:spTree>
    <p:extLst>
      <p:ext uri="{BB962C8B-B14F-4D97-AF65-F5344CB8AC3E}">
        <p14:creationId xmlns:p14="http://schemas.microsoft.com/office/powerpoint/2010/main" val="2749950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815C21E-4C79-712F-DCF3-549A0E1ECDA2}"/>
              </a:ext>
            </a:extLst>
          </p:cNvPr>
          <p:cNvSpPr>
            <a:spLocks noGrp="1"/>
          </p:cNvSpPr>
          <p:nvPr>
            <p:ph idx="1"/>
          </p:nvPr>
        </p:nvSpPr>
        <p:spPr/>
        <p:txBody>
          <a:bodyPr vert="horz" lIns="91440" tIns="45720" rIns="91440" bIns="45720" rtlCol="0" anchor="t">
            <a:noAutofit/>
          </a:bodyPr>
          <a:lstStyle/>
          <a:p>
            <a:pPr indent="-175895"/>
            <a:r>
              <a:rPr lang="sv-SE" dirty="0">
                <a:latin typeface="Noto Serif"/>
                <a:ea typeface="Noto Serif"/>
                <a:cs typeface="Noto Serif"/>
              </a:rPr>
              <a:t>För att en ny användare ska komma åt Rapp krävs att den registrerar sin e-post under ”Mina sidor” på biometria.se. Detta är något användare bara behöver göra vid ett tillfälle. Följ </a:t>
            </a:r>
            <a:r>
              <a:rPr lang="sv-SE" dirty="0">
                <a:latin typeface="Noto Serif"/>
                <a:ea typeface="Noto Serif"/>
                <a:cs typeface="Noto Serif"/>
                <a:hlinkClick r:id="rId2"/>
              </a:rPr>
              <a:t>instruktion</a:t>
            </a:r>
            <a:r>
              <a:rPr lang="sv-SE" dirty="0">
                <a:latin typeface="Noto Serif"/>
                <a:ea typeface="Noto Serif"/>
                <a:cs typeface="Noto Serif"/>
              </a:rPr>
              <a:t> för mer hjälp. </a:t>
            </a:r>
            <a:endParaRPr lang="en-US" dirty="0"/>
          </a:p>
          <a:p>
            <a:pPr indent="-175895"/>
            <a:endParaRPr lang="sv-SE" dirty="0"/>
          </a:p>
        </p:txBody>
      </p:sp>
      <p:sp>
        <p:nvSpPr>
          <p:cNvPr id="3" name="Rubrik 2">
            <a:extLst>
              <a:ext uri="{FF2B5EF4-FFF2-40B4-BE49-F238E27FC236}">
                <a16:creationId xmlns:a16="http://schemas.microsoft.com/office/drawing/2014/main" id="{0E3D6E80-4420-37F2-DCDD-1AEC91D47D2F}"/>
              </a:ext>
            </a:extLst>
          </p:cNvPr>
          <p:cNvSpPr>
            <a:spLocks noGrp="1"/>
          </p:cNvSpPr>
          <p:nvPr>
            <p:ph type="title"/>
          </p:nvPr>
        </p:nvSpPr>
        <p:spPr/>
        <p:txBody>
          <a:bodyPr/>
          <a:lstStyle/>
          <a:p>
            <a:r>
              <a:rPr lang="sv-SE" dirty="0"/>
              <a:t>2 Registrering av användare för Rapp</a:t>
            </a:r>
          </a:p>
        </p:txBody>
      </p:sp>
      <p:pic>
        <p:nvPicPr>
          <p:cNvPr id="7" name="Bildobjekt 6">
            <a:extLst>
              <a:ext uri="{FF2B5EF4-FFF2-40B4-BE49-F238E27FC236}">
                <a16:creationId xmlns:a16="http://schemas.microsoft.com/office/drawing/2014/main" id="{8089D8EB-5BD5-6BC6-7E97-5C0C27F79466}"/>
              </a:ext>
            </a:extLst>
          </p:cNvPr>
          <p:cNvPicPr>
            <a:picLocks noChangeAspect="1"/>
          </p:cNvPicPr>
          <p:nvPr/>
        </p:nvPicPr>
        <p:blipFill>
          <a:blip r:embed="rId3"/>
          <a:stretch>
            <a:fillRect/>
          </a:stretch>
        </p:blipFill>
        <p:spPr>
          <a:xfrm>
            <a:off x="3103837" y="2805030"/>
            <a:ext cx="5400675" cy="2819400"/>
          </a:xfrm>
          <a:prstGeom prst="rect">
            <a:avLst/>
          </a:prstGeom>
        </p:spPr>
      </p:pic>
    </p:spTree>
    <p:extLst>
      <p:ext uri="{BB962C8B-B14F-4D97-AF65-F5344CB8AC3E}">
        <p14:creationId xmlns:p14="http://schemas.microsoft.com/office/powerpoint/2010/main" val="324269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546201C-00EF-56A9-573D-B89DD0EC714B}"/>
              </a:ext>
            </a:extLst>
          </p:cNvPr>
          <p:cNvSpPr>
            <a:spLocks noGrp="1"/>
          </p:cNvSpPr>
          <p:nvPr>
            <p:ph idx="1"/>
          </p:nvPr>
        </p:nvSpPr>
        <p:spPr/>
        <p:txBody>
          <a:bodyPr vert="horz" lIns="91440" tIns="45720" rIns="91440" bIns="45720" rtlCol="0" anchor="t">
            <a:noAutofit/>
          </a:bodyPr>
          <a:lstStyle/>
          <a:p>
            <a:pPr indent="-175895"/>
            <a:r>
              <a:rPr lang="sv-SE" dirty="0">
                <a:latin typeface="Noto Serif"/>
                <a:ea typeface="Noto Serif"/>
                <a:cs typeface="Noto Serif"/>
              </a:rPr>
              <a:t>Rapp för VIOL 3 finns på Mina sidor </a:t>
            </a:r>
            <a:r>
              <a:rPr lang="sv-SE" sz="1100" dirty="0">
                <a:latin typeface="Wingdings"/>
                <a:ea typeface="Noto Serif"/>
                <a:cs typeface="Noto Serif"/>
                <a:sym typeface="Wingdings"/>
              </a:rPr>
              <a:t>à</a:t>
            </a:r>
            <a:r>
              <a:rPr lang="sv-SE" sz="1400" dirty="0">
                <a:latin typeface="Noto Serif"/>
                <a:ea typeface="Noto Serif"/>
                <a:cs typeface="Noto Serif"/>
              </a:rPr>
              <a:t> </a:t>
            </a:r>
            <a:r>
              <a:rPr lang="sv-SE" dirty="0">
                <a:latin typeface="Noto Serif"/>
                <a:ea typeface="Noto Serif"/>
                <a:cs typeface="Noto Serif"/>
              </a:rPr>
              <a:t>VIOL 3 Produktionsmiljö</a:t>
            </a:r>
            <a:r>
              <a:rPr lang="sv-SE" sz="1400" dirty="0">
                <a:latin typeface="Noto Serif"/>
                <a:ea typeface="Noto Serif"/>
                <a:cs typeface="Noto Serif"/>
              </a:rPr>
              <a:t> </a:t>
            </a:r>
            <a:r>
              <a:rPr lang="sv-SE" sz="1100" dirty="0">
                <a:latin typeface="Wingdings"/>
                <a:ea typeface="Noto Serif"/>
                <a:cs typeface="Noto Serif"/>
                <a:sym typeface="Wingdings"/>
              </a:rPr>
              <a:t>à</a:t>
            </a:r>
            <a:r>
              <a:rPr lang="sv-SE" sz="1400" dirty="0">
                <a:latin typeface="Noto Serif"/>
                <a:ea typeface="Noto Serif"/>
                <a:cs typeface="Noto Serif"/>
              </a:rPr>
              <a:t> </a:t>
            </a:r>
            <a:r>
              <a:rPr lang="sv-SE" dirty="0">
                <a:latin typeface="Noto Serif"/>
                <a:ea typeface="Noto Serif"/>
                <a:cs typeface="Noto Serif"/>
              </a:rPr>
              <a:t>Mina tjänster</a:t>
            </a:r>
            <a:r>
              <a:rPr lang="sv-SE" sz="1400" dirty="0">
                <a:latin typeface="Noto Serif"/>
                <a:ea typeface="Noto Serif"/>
                <a:cs typeface="Noto Serif"/>
              </a:rPr>
              <a:t> </a:t>
            </a:r>
            <a:r>
              <a:rPr lang="sv-SE" sz="1100" dirty="0">
                <a:latin typeface="Wingdings"/>
                <a:ea typeface="Noto Serif"/>
                <a:cs typeface="Noto Serif"/>
                <a:sym typeface="Wingdings"/>
              </a:rPr>
              <a:t>à</a:t>
            </a:r>
            <a:r>
              <a:rPr lang="sv-SE" sz="1400" dirty="0">
                <a:latin typeface="Noto Serif"/>
                <a:ea typeface="Noto Serif"/>
                <a:cs typeface="Noto Serif"/>
              </a:rPr>
              <a:t> </a:t>
            </a:r>
            <a:r>
              <a:rPr lang="sv-SE" dirty="0">
                <a:latin typeface="Noto Serif"/>
                <a:ea typeface="Noto Serif"/>
                <a:cs typeface="Noto Serif"/>
              </a:rPr>
              <a:t>Klicka på Rapp</a:t>
            </a:r>
          </a:p>
          <a:p>
            <a:pPr indent="-175895"/>
            <a:r>
              <a:rPr lang="sv-SE" dirty="0"/>
              <a:t>Rapp kan användas från såväl från smartphone som dator.</a:t>
            </a:r>
          </a:p>
          <a:p>
            <a:pPr indent="-175895"/>
            <a:r>
              <a:rPr lang="sv-SE" dirty="0">
                <a:latin typeface="Noto Serif"/>
                <a:ea typeface="Noto Serif"/>
                <a:cs typeface="Noto Serif"/>
              </a:rPr>
              <a:t>Spara gärna länken på din hemskärm</a:t>
            </a:r>
            <a:endParaRPr lang="sv-SE" dirty="0"/>
          </a:p>
        </p:txBody>
      </p:sp>
      <p:sp>
        <p:nvSpPr>
          <p:cNvPr id="3" name="Rubrik 2">
            <a:extLst>
              <a:ext uri="{FF2B5EF4-FFF2-40B4-BE49-F238E27FC236}">
                <a16:creationId xmlns:a16="http://schemas.microsoft.com/office/drawing/2014/main" id="{FC161766-AA4F-2C8E-9A18-34AE69506EE4}"/>
              </a:ext>
            </a:extLst>
          </p:cNvPr>
          <p:cNvSpPr>
            <a:spLocks noGrp="1"/>
          </p:cNvSpPr>
          <p:nvPr>
            <p:ph type="title"/>
          </p:nvPr>
        </p:nvSpPr>
        <p:spPr/>
        <p:txBody>
          <a:bodyPr/>
          <a:lstStyle/>
          <a:p>
            <a:r>
              <a:rPr lang="sv-SE" dirty="0"/>
              <a:t>Var hittar man Rapp för VIOL 3?</a:t>
            </a:r>
          </a:p>
        </p:txBody>
      </p:sp>
      <p:pic>
        <p:nvPicPr>
          <p:cNvPr id="4" name="Picture 3" descr="A screenshot of a computer&#10;&#10;Description automatically generated">
            <a:extLst>
              <a:ext uri="{FF2B5EF4-FFF2-40B4-BE49-F238E27FC236}">
                <a16:creationId xmlns:a16="http://schemas.microsoft.com/office/drawing/2014/main" id="{23D0426F-1D96-7AA7-3769-21C348799200}"/>
              </a:ext>
            </a:extLst>
          </p:cNvPr>
          <p:cNvPicPr>
            <a:picLocks noChangeAspect="1"/>
          </p:cNvPicPr>
          <p:nvPr/>
        </p:nvPicPr>
        <p:blipFill>
          <a:blip r:embed="rId2"/>
          <a:stretch>
            <a:fillRect/>
          </a:stretch>
        </p:blipFill>
        <p:spPr>
          <a:xfrm>
            <a:off x="2022669" y="3603469"/>
            <a:ext cx="7960810" cy="3126524"/>
          </a:xfrm>
          <a:prstGeom prst="rect">
            <a:avLst/>
          </a:prstGeom>
        </p:spPr>
      </p:pic>
    </p:spTree>
    <p:extLst>
      <p:ext uri="{BB962C8B-B14F-4D97-AF65-F5344CB8AC3E}">
        <p14:creationId xmlns:p14="http://schemas.microsoft.com/office/powerpoint/2010/main" val="1076343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AF248C1-EE36-34F6-E81E-8F6013394AE3}"/>
              </a:ext>
            </a:extLst>
          </p:cNvPr>
          <p:cNvSpPr>
            <a:spLocks noGrp="1"/>
          </p:cNvSpPr>
          <p:nvPr>
            <p:ph idx="1"/>
          </p:nvPr>
        </p:nvSpPr>
        <p:spPr/>
        <p:txBody>
          <a:bodyPr/>
          <a:lstStyle/>
          <a:p>
            <a:r>
              <a:rPr lang="sv-SE" dirty="0"/>
              <a:t>Nästa steg är från Rapp göra en maskinförarkoppling mot uppdragsgivaren man ska rapportera mot.</a:t>
            </a:r>
          </a:p>
          <a:p>
            <a:endParaRPr lang="sv-SE" dirty="0"/>
          </a:p>
        </p:txBody>
      </p:sp>
      <p:sp>
        <p:nvSpPr>
          <p:cNvPr id="3" name="Rubrik 2">
            <a:extLst>
              <a:ext uri="{FF2B5EF4-FFF2-40B4-BE49-F238E27FC236}">
                <a16:creationId xmlns:a16="http://schemas.microsoft.com/office/drawing/2014/main" id="{AB12FDC1-5EA2-602F-B7AE-ACE1F9ACA84F}"/>
              </a:ext>
            </a:extLst>
          </p:cNvPr>
          <p:cNvSpPr>
            <a:spLocks noGrp="1"/>
          </p:cNvSpPr>
          <p:nvPr>
            <p:ph type="title"/>
          </p:nvPr>
        </p:nvSpPr>
        <p:spPr/>
        <p:txBody>
          <a:bodyPr/>
          <a:lstStyle/>
          <a:p>
            <a:r>
              <a:rPr lang="sv-SE" dirty="0"/>
              <a:t>3 Ansluta sin maskin för rapportering mot en uppdragsgivare</a:t>
            </a:r>
          </a:p>
        </p:txBody>
      </p:sp>
      <p:pic>
        <p:nvPicPr>
          <p:cNvPr id="5" name="Bildobjekt 4">
            <a:extLst>
              <a:ext uri="{FF2B5EF4-FFF2-40B4-BE49-F238E27FC236}">
                <a16:creationId xmlns:a16="http://schemas.microsoft.com/office/drawing/2014/main" id="{58E92CFA-445B-398F-C5C6-175E2D617B47}"/>
              </a:ext>
            </a:extLst>
          </p:cNvPr>
          <p:cNvPicPr>
            <a:picLocks noChangeAspect="1"/>
          </p:cNvPicPr>
          <p:nvPr/>
        </p:nvPicPr>
        <p:blipFill>
          <a:blip r:embed="rId2"/>
          <a:stretch>
            <a:fillRect/>
          </a:stretch>
        </p:blipFill>
        <p:spPr>
          <a:xfrm>
            <a:off x="1026629" y="2494585"/>
            <a:ext cx="2978634" cy="3134690"/>
          </a:xfrm>
          <a:prstGeom prst="rect">
            <a:avLst/>
          </a:prstGeom>
        </p:spPr>
      </p:pic>
      <p:sp>
        <p:nvSpPr>
          <p:cNvPr id="6" name="textruta 5">
            <a:extLst>
              <a:ext uri="{FF2B5EF4-FFF2-40B4-BE49-F238E27FC236}">
                <a16:creationId xmlns:a16="http://schemas.microsoft.com/office/drawing/2014/main" id="{CC9AAB52-BDE6-C1EB-257F-BF642E022C41}"/>
              </a:ext>
            </a:extLst>
          </p:cNvPr>
          <p:cNvSpPr txBox="1"/>
          <p:nvPr/>
        </p:nvSpPr>
        <p:spPr>
          <a:xfrm>
            <a:off x="5135217" y="3207026"/>
            <a:ext cx="6294783" cy="2308324"/>
          </a:xfrm>
          <a:prstGeom prst="rect">
            <a:avLst/>
          </a:prstGeom>
          <a:noFill/>
        </p:spPr>
        <p:txBody>
          <a:bodyPr wrap="square" rtlCol="0">
            <a:spAutoFit/>
          </a:bodyPr>
          <a:lstStyle/>
          <a:p>
            <a:r>
              <a:rPr lang="sv-SE" sz="1600" dirty="0">
                <a:latin typeface="Noto Serif" panose="02020600060500020200" pitchFamily="18" charset="0"/>
                <a:ea typeface="Noto Serif" panose="02020600060500020200" pitchFamily="18" charset="0"/>
                <a:cs typeface="Noto Serif" panose="02020600060500020200" pitchFamily="18" charset="0"/>
              </a:rPr>
              <a:t>Här behöver 2 uppgifter anges:</a:t>
            </a:r>
            <a:br>
              <a:rPr lang="sv-SE" sz="1600" dirty="0">
                <a:latin typeface="Noto Serif" panose="02020600060500020200" pitchFamily="18" charset="0"/>
                <a:ea typeface="Noto Serif" panose="02020600060500020200" pitchFamily="18" charset="0"/>
                <a:cs typeface="Noto Serif" panose="02020600060500020200" pitchFamily="18" charset="0"/>
              </a:rPr>
            </a:br>
            <a:r>
              <a:rPr lang="sv-SE" sz="1600" dirty="0">
                <a:latin typeface="Noto Serif" panose="02020600060500020200" pitchFamily="18" charset="0"/>
                <a:ea typeface="Noto Serif" panose="02020600060500020200" pitchFamily="18" charset="0"/>
                <a:cs typeface="Noto Serif" panose="02020600060500020200" pitchFamily="18" charset="0"/>
              </a:rPr>
              <a:t>Huvudkoden för uppdragsgivaren   (en femsiffrig kod)</a:t>
            </a:r>
          </a:p>
          <a:p>
            <a:endParaRPr lang="sv-SE" sz="1600" dirty="0">
              <a:latin typeface="Noto Serif" panose="02020600060500020200" pitchFamily="18" charset="0"/>
              <a:ea typeface="Noto Serif" panose="02020600060500020200" pitchFamily="18" charset="0"/>
              <a:cs typeface="Noto Serif" panose="02020600060500020200" pitchFamily="18" charset="0"/>
            </a:endParaRPr>
          </a:p>
          <a:p>
            <a:r>
              <a:rPr lang="sv-SE" sz="1600" dirty="0">
                <a:latin typeface="Noto Serif" panose="02020600060500020200" pitchFamily="18" charset="0"/>
                <a:ea typeface="Noto Serif" panose="02020600060500020200" pitchFamily="18" charset="0"/>
                <a:cs typeface="Noto Serif" panose="02020600060500020200" pitchFamily="18" charset="0"/>
              </a:rPr>
              <a:t>Maskinens SDCID: En uppgift som fås av Biometria när den registrerats i maskinregistret</a:t>
            </a:r>
          </a:p>
          <a:p>
            <a:endParaRPr lang="sv-SE" sz="1600" dirty="0">
              <a:latin typeface="Noto Serif" panose="02020600060500020200" pitchFamily="18" charset="0"/>
              <a:ea typeface="Noto Serif" panose="02020600060500020200" pitchFamily="18" charset="0"/>
              <a:cs typeface="Noto Serif" panose="02020600060500020200" pitchFamily="18" charset="0"/>
            </a:endParaRPr>
          </a:p>
          <a:p>
            <a:r>
              <a:rPr lang="sv-SE" sz="1600" dirty="0">
                <a:latin typeface="Noto Serif" panose="02020600060500020200" pitchFamily="18" charset="0"/>
                <a:ea typeface="Noto Serif" panose="02020600060500020200" pitchFamily="18" charset="0"/>
                <a:cs typeface="Noto Serif" panose="02020600060500020200" pitchFamily="18" charset="0"/>
              </a:rPr>
              <a:t>Därefter skickas en ansökan om maskinförarkoppling för godkännande av uppdragsgivaren</a:t>
            </a:r>
          </a:p>
          <a:p>
            <a:endParaRPr lang="sv-SE" sz="1600" dirty="0">
              <a:latin typeface="Noto Serif" panose="02020600060500020200" pitchFamily="18" charset="0"/>
              <a:ea typeface="Noto Serif" panose="02020600060500020200" pitchFamily="18" charset="0"/>
              <a:cs typeface="Noto Serif" panose="02020600060500020200" pitchFamily="18" charset="0"/>
            </a:endParaRPr>
          </a:p>
        </p:txBody>
      </p:sp>
      <p:cxnSp>
        <p:nvCxnSpPr>
          <p:cNvPr id="8" name="Rak pilkoppling 7">
            <a:extLst>
              <a:ext uri="{FF2B5EF4-FFF2-40B4-BE49-F238E27FC236}">
                <a16:creationId xmlns:a16="http://schemas.microsoft.com/office/drawing/2014/main" id="{08294AD2-F029-2EEC-C12E-793E6FDD7FB1}"/>
              </a:ext>
            </a:extLst>
          </p:cNvPr>
          <p:cNvCxnSpPr/>
          <p:nvPr/>
        </p:nvCxnSpPr>
        <p:spPr>
          <a:xfrm flipH="1" flipV="1">
            <a:off x="1790700" y="3086100"/>
            <a:ext cx="3276600" cy="5461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984597DB-5C6E-5B09-58D2-C688596CB4BF}"/>
              </a:ext>
            </a:extLst>
          </p:cNvPr>
          <p:cNvCxnSpPr>
            <a:cxnSpLocks/>
          </p:cNvCxnSpPr>
          <p:nvPr/>
        </p:nvCxnSpPr>
        <p:spPr>
          <a:xfrm flipH="1" flipV="1">
            <a:off x="1722783" y="3429000"/>
            <a:ext cx="3344517" cy="79471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54ACAF32-C17E-1907-C9DF-2302D3C5EE7B}"/>
              </a:ext>
            </a:extLst>
          </p:cNvPr>
          <p:cNvCxnSpPr>
            <a:cxnSpLocks/>
          </p:cNvCxnSpPr>
          <p:nvPr/>
        </p:nvCxnSpPr>
        <p:spPr>
          <a:xfrm flipH="1" flipV="1">
            <a:off x="3213652" y="4916952"/>
            <a:ext cx="1853648" cy="9664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178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867BDEE-B816-A099-3512-2C2C19FAF365}"/>
              </a:ext>
            </a:extLst>
          </p:cNvPr>
          <p:cNvSpPr>
            <a:spLocks noGrp="1"/>
          </p:cNvSpPr>
          <p:nvPr>
            <p:ph idx="1"/>
          </p:nvPr>
        </p:nvSpPr>
        <p:spPr/>
        <p:txBody>
          <a:bodyPr/>
          <a:lstStyle/>
          <a:p>
            <a:r>
              <a:rPr lang="sv-SE" dirty="0"/>
              <a:t>När uppdragsgivaren godkänt ansökan kan </a:t>
            </a:r>
            <a:br>
              <a:rPr lang="sv-SE" dirty="0"/>
            </a:br>
            <a:r>
              <a:rPr lang="sv-SE" dirty="0"/>
              <a:t>rapportering i Rapp börja</a:t>
            </a:r>
          </a:p>
          <a:p>
            <a:r>
              <a:rPr lang="sv-SE" dirty="0"/>
              <a:t>Funktionellt fungerar Rapp på samma sätt </a:t>
            </a:r>
            <a:br>
              <a:rPr lang="sv-SE" dirty="0"/>
            </a:br>
            <a:r>
              <a:rPr lang="sv-SE" dirty="0"/>
              <a:t>som i VIOL 2.</a:t>
            </a:r>
          </a:p>
          <a:p>
            <a:r>
              <a:rPr lang="sv-SE" dirty="0"/>
              <a:t>Användaren anger vilket avtalsobjekt</a:t>
            </a:r>
            <a:br>
              <a:rPr lang="sv-SE" dirty="0"/>
            </a:br>
            <a:r>
              <a:rPr lang="sv-SE" dirty="0"/>
              <a:t>rapportering ska ske mot och kan utifrån</a:t>
            </a:r>
            <a:br>
              <a:rPr lang="sv-SE" dirty="0"/>
            </a:br>
            <a:r>
              <a:rPr lang="sv-SE" dirty="0"/>
              <a:t>det välja bland de avlägg och handelssortiment</a:t>
            </a:r>
            <a:br>
              <a:rPr lang="sv-SE" dirty="0"/>
            </a:br>
            <a:r>
              <a:rPr lang="sv-SE" dirty="0"/>
              <a:t>som finns att välja mellan på produktionsunderlaget</a:t>
            </a:r>
            <a:br>
              <a:rPr lang="sv-SE" dirty="0"/>
            </a:br>
            <a:r>
              <a:rPr lang="sv-SE" dirty="0"/>
              <a:t>för det. </a:t>
            </a:r>
          </a:p>
        </p:txBody>
      </p:sp>
      <p:sp>
        <p:nvSpPr>
          <p:cNvPr id="3" name="Rubrik 2">
            <a:extLst>
              <a:ext uri="{FF2B5EF4-FFF2-40B4-BE49-F238E27FC236}">
                <a16:creationId xmlns:a16="http://schemas.microsoft.com/office/drawing/2014/main" id="{49D7C313-DD9D-3B37-E669-97F773CBC545}"/>
              </a:ext>
            </a:extLst>
          </p:cNvPr>
          <p:cNvSpPr>
            <a:spLocks noGrp="1"/>
          </p:cNvSpPr>
          <p:nvPr>
            <p:ph type="title"/>
          </p:nvPr>
        </p:nvSpPr>
        <p:spPr/>
        <p:txBody>
          <a:bodyPr/>
          <a:lstStyle/>
          <a:p>
            <a:r>
              <a:rPr lang="sv-SE" dirty="0"/>
              <a:t>Använda Rapp i VIOL 3</a:t>
            </a:r>
          </a:p>
        </p:txBody>
      </p:sp>
      <p:pic>
        <p:nvPicPr>
          <p:cNvPr id="5" name="Bildobjekt 4" descr="En bild som visar text&#10;&#10;Automatiskt genererad beskrivning">
            <a:extLst>
              <a:ext uri="{FF2B5EF4-FFF2-40B4-BE49-F238E27FC236}">
                <a16:creationId xmlns:a16="http://schemas.microsoft.com/office/drawing/2014/main" id="{CC797CCD-4168-BA9D-D9DE-6207C34806FF}"/>
              </a:ext>
            </a:extLst>
          </p:cNvPr>
          <p:cNvPicPr>
            <a:picLocks noChangeAspect="1"/>
          </p:cNvPicPr>
          <p:nvPr/>
        </p:nvPicPr>
        <p:blipFill rotWithShape="1">
          <a:blip r:embed="rId2"/>
          <a:srcRect b="57367"/>
          <a:stretch/>
        </p:blipFill>
        <p:spPr bwMode="auto">
          <a:xfrm>
            <a:off x="6096000" y="1754987"/>
            <a:ext cx="2370008" cy="167401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6" name="Bildobjekt 5" descr="En bild som visar text&#10;&#10;Automatiskt genererad beskrivning">
            <a:extLst>
              <a:ext uri="{FF2B5EF4-FFF2-40B4-BE49-F238E27FC236}">
                <a16:creationId xmlns:a16="http://schemas.microsoft.com/office/drawing/2014/main" id="{4C52BA52-42E4-CE97-F02F-861B8145A048}"/>
              </a:ext>
            </a:extLst>
          </p:cNvPr>
          <p:cNvPicPr>
            <a:picLocks noChangeAspect="1"/>
          </p:cNvPicPr>
          <p:nvPr/>
        </p:nvPicPr>
        <p:blipFill rotWithShape="1">
          <a:blip r:embed="rId3"/>
          <a:srcRect b="28263"/>
          <a:stretch/>
        </p:blipFill>
        <p:spPr bwMode="auto">
          <a:xfrm>
            <a:off x="7281004" y="2591993"/>
            <a:ext cx="2058035" cy="245237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7" name="Bildobjekt 6">
            <a:extLst>
              <a:ext uri="{FF2B5EF4-FFF2-40B4-BE49-F238E27FC236}">
                <a16:creationId xmlns:a16="http://schemas.microsoft.com/office/drawing/2014/main" id="{91CA954F-F909-B023-08B1-C9377E5A84F1}"/>
              </a:ext>
            </a:extLst>
          </p:cNvPr>
          <p:cNvPicPr>
            <a:picLocks noChangeAspect="1"/>
          </p:cNvPicPr>
          <p:nvPr/>
        </p:nvPicPr>
        <p:blipFill rotWithShape="1">
          <a:blip r:embed="rId4"/>
          <a:srcRect b="55301"/>
          <a:stretch/>
        </p:blipFill>
        <p:spPr bwMode="auto">
          <a:xfrm>
            <a:off x="8852189" y="4109584"/>
            <a:ext cx="2638322" cy="183952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0579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B7424B2-BF59-27A3-9DB4-090945B26FAF}"/>
              </a:ext>
            </a:extLst>
          </p:cNvPr>
          <p:cNvSpPr>
            <a:spLocks noGrp="1"/>
          </p:cNvSpPr>
          <p:nvPr>
            <p:ph type="body" sz="quarter" idx="10"/>
          </p:nvPr>
        </p:nvSpPr>
        <p:spPr/>
        <p:txBody>
          <a:bodyPr/>
          <a:lstStyle/>
          <a:p>
            <a:r>
              <a:rPr lang="sv-SE" dirty="0"/>
              <a:t>Med VIOL 3 tillkommer nya begrepp och identiteter på vad som rapporteras </a:t>
            </a:r>
          </a:p>
        </p:txBody>
      </p:sp>
      <p:sp>
        <p:nvSpPr>
          <p:cNvPr id="3" name="Platshållare för text 2">
            <a:extLst>
              <a:ext uri="{FF2B5EF4-FFF2-40B4-BE49-F238E27FC236}">
                <a16:creationId xmlns:a16="http://schemas.microsoft.com/office/drawing/2014/main" id="{52D38527-EEC5-BE8C-49A7-49E97F6F918D}"/>
              </a:ext>
            </a:extLst>
          </p:cNvPr>
          <p:cNvSpPr>
            <a:spLocks noGrp="1"/>
          </p:cNvSpPr>
          <p:nvPr>
            <p:ph type="body" sz="quarter" idx="11"/>
          </p:nvPr>
        </p:nvSpPr>
        <p:spPr/>
        <p:txBody>
          <a:bodyPr vert="horz" lIns="91440" tIns="45720" rIns="91440" bIns="45720" rtlCol="0" anchor="t">
            <a:normAutofit/>
          </a:bodyPr>
          <a:lstStyle/>
          <a:p>
            <a:r>
              <a:rPr lang="sv-SE" dirty="0">
                <a:ea typeface="Noto Serif"/>
                <a:cs typeface="Noto Serif"/>
              </a:rPr>
              <a:t>2024-11-26</a:t>
            </a:r>
            <a:endParaRPr lang="en-US" dirty="0"/>
          </a:p>
        </p:txBody>
      </p:sp>
      <p:sp>
        <p:nvSpPr>
          <p:cNvPr id="4" name="Rubrik 3">
            <a:extLst>
              <a:ext uri="{FF2B5EF4-FFF2-40B4-BE49-F238E27FC236}">
                <a16:creationId xmlns:a16="http://schemas.microsoft.com/office/drawing/2014/main" id="{C44E2058-0567-C45E-F227-AFA9AD79FAE4}"/>
              </a:ext>
            </a:extLst>
          </p:cNvPr>
          <p:cNvSpPr>
            <a:spLocks noGrp="1"/>
          </p:cNvSpPr>
          <p:nvPr>
            <p:ph type="title"/>
          </p:nvPr>
        </p:nvSpPr>
        <p:spPr/>
        <p:txBody>
          <a:bodyPr/>
          <a:lstStyle/>
          <a:p>
            <a:r>
              <a:rPr lang="sv-SE" dirty="0"/>
              <a:t>Nya Begrepp och identiteter	</a:t>
            </a:r>
          </a:p>
        </p:txBody>
      </p:sp>
    </p:spTree>
    <p:extLst>
      <p:ext uri="{BB962C8B-B14F-4D97-AF65-F5344CB8AC3E}">
        <p14:creationId xmlns:p14="http://schemas.microsoft.com/office/powerpoint/2010/main" val="2798427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3B43D38-B4EE-1F7C-65DD-E8D406658AA8}"/>
              </a:ext>
            </a:extLst>
          </p:cNvPr>
          <p:cNvSpPr>
            <a:spLocks noGrp="1"/>
          </p:cNvSpPr>
          <p:nvPr>
            <p:ph idx="1"/>
          </p:nvPr>
        </p:nvSpPr>
        <p:spPr>
          <a:xfrm>
            <a:off x="901700" y="1825625"/>
            <a:ext cx="10515600" cy="4351338"/>
          </a:xfrm>
        </p:spPr>
        <p:txBody>
          <a:bodyPr/>
          <a:lstStyle/>
          <a:p>
            <a:pPr marL="4762" indent="0">
              <a:buNone/>
            </a:pPr>
            <a:r>
              <a:rPr lang="sv-SE" dirty="0"/>
              <a:t>Kan skickas till skördaren med OIN- och till skotaren med FOI-filen. </a:t>
            </a:r>
          </a:p>
        </p:txBody>
      </p:sp>
      <p:sp>
        <p:nvSpPr>
          <p:cNvPr id="3" name="Rubrik 2">
            <a:extLst>
              <a:ext uri="{FF2B5EF4-FFF2-40B4-BE49-F238E27FC236}">
                <a16:creationId xmlns:a16="http://schemas.microsoft.com/office/drawing/2014/main" id="{89C8A2EE-A4F6-E534-EA8F-07DB2B67B2F4}"/>
              </a:ext>
            </a:extLst>
          </p:cNvPr>
          <p:cNvSpPr>
            <a:spLocks noGrp="1"/>
          </p:cNvSpPr>
          <p:nvPr>
            <p:ph type="title"/>
          </p:nvPr>
        </p:nvSpPr>
        <p:spPr/>
        <p:txBody>
          <a:bodyPr/>
          <a:lstStyle/>
          <a:p>
            <a:r>
              <a:rPr lang="sv-SE" dirty="0"/>
              <a:t>Avtalsobjekt ersätter virkesorder</a:t>
            </a:r>
          </a:p>
        </p:txBody>
      </p:sp>
      <p:graphicFrame>
        <p:nvGraphicFramePr>
          <p:cNvPr id="4" name="Tabell 3">
            <a:extLst>
              <a:ext uri="{FF2B5EF4-FFF2-40B4-BE49-F238E27FC236}">
                <a16:creationId xmlns:a16="http://schemas.microsoft.com/office/drawing/2014/main" id="{48032528-EA59-C08E-C7C8-AF35603E3A2D}"/>
              </a:ext>
            </a:extLst>
          </p:cNvPr>
          <p:cNvGraphicFramePr>
            <a:graphicFrameLocks noGrp="1"/>
          </p:cNvGraphicFramePr>
          <p:nvPr>
            <p:extLst>
              <p:ext uri="{D42A27DB-BD31-4B8C-83A1-F6EECF244321}">
                <p14:modId xmlns:p14="http://schemas.microsoft.com/office/powerpoint/2010/main" val="162452341"/>
              </p:ext>
            </p:extLst>
          </p:nvPr>
        </p:nvGraphicFramePr>
        <p:xfrm>
          <a:off x="901700" y="2732616"/>
          <a:ext cx="10128250" cy="1097280"/>
        </p:xfrm>
        <a:graphic>
          <a:graphicData uri="http://schemas.openxmlformats.org/drawingml/2006/table">
            <a:tbl>
              <a:tblPr firstRow="1" bandRow="1">
                <a:tableStyleId>{5C22544A-7EE6-4342-B048-85BDC9FD1C3A}</a:tableStyleId>
              </a:tblPr>
              <a:tblGrid>
                <a:gridCol w="2075830">
                  <a:extLst>
                    <a:ext uri="{9D8B030D-6E8A-4147-A177-3AD203B41FA5}">
                      <a16:colId xmlns:a16="http://schemas.microsoft.com/office/drawing/2014/main" val="1436784903"/>
                    </a:ext>
                  </a:extLst>
                </a:gridCol>
                <a:gridCol w="2016411">
                  <a:extLst>
                    <a:ext uri="{9D8B030D-6E8A-4147-A177-3AD203B41FA5}">
                      <a16:colId xmlns:a16="http://schemas.microsoft.com/office/drawing/2014/main" val="2531549671"/>
                    </a:ext>
                  </a:extLst>
                </a:gridCol>
                <a:gridCol w="6036009">
                  <a:extLst>
                    <a:ext uri="{9D8B030D-6E8A-4147-A177-3AD203B41FA5}">
                      <a16:colId xmlns:a16="http://schemas.microsoft.com/office/drawing/2014/main" val="2775943375"/>
                    </a:ext>
                  </a:extLst>
                </a:gridCol>
              </a:tblGrid>
              <a:tr h="446264">
                <a:tc>
                  <a:txBody>
                    <a:bodyPr/>
                    <a:lstStyle/>
                    <a:p>
                      <a:r>
                        <a:rPr lang="sv-SE" sz="1200" dirty="0"/>
                        <a:t>Viol 3</a:t>
                      </a:r>
                    </a:p>
                  </a:txBody>
                  <a:tcPr/>
                </a:tc>
                <a:tc>
                  <a:txBody>
                    <a:bodyPr/>
                    <a:lstStyle/>
                    <a:p>
                      <a:r>
                        <a:rPr lang="sv-SE" sz="1200" dirty="0"/>
                        <a:t>Motsvarighet </a:t>
                      </a:r>
                      <a:br>
                        <a:rPr lang="sv-SE" sz="1200" dirty="0"/>
                      </a:br>
                      <a:r>
                        <a:rPr lang="sv-SE" sz="1200" dirty="0"/>
                        <a:t>i VIOL 2</a:t>
                      </a:r>
                    </a:p>
                  </a:txBody>
                  <a:tcPr/>
                </a:tc>
                <a:tc>
                  <a:txBody>
                    <a:bodyPr/>
                    <a:lstStyle/>
                    <a:p>
                      <a:r>
                        <a:rPr lang="sv-SE" sz="1200" dirty="0"/>
                        <a:t>Beskrivning</a:t>
                      </a:r>
                    </a:p>
                  </a:txBody>
                  <a:tcPr/>
                </a:tc>
                <a:extLst>
                  <a:ext uri="{0D108BD9-81ED-4DB2-BD59-A6C34878D82A}">
                    <a16:rowId xmlns:a16="http://schemas.microsoft.com/office/drawing/2014/main" val="2561003994"/>
                  </a:ext>
                </a:extLst>
              </a:tr>
              <a:tr h="446264">
                <a:tc>
                  <a:txBody>
                    <a:bodyPr/>
                    <a:lstStyle/>
                    <a:p>
                      <a:r>
                        <a:rPr lang="sv-SE" sz="1200" dirty="0"/>
                        <a:t>Avtalsobjekt</a:t>
                      </a:r>
                    </a:p>
                  </a:txBody>
                  <a:tcPr/>
                </a:tc>
                <a:tc>
                  <a:txBody>
                    <a:bodyPr/>
                    <a:lstStyle/>
                    <a:p>
                      <a:r>
                        <a:rPr lang="sv-SE" sz="1200" dirty="0"/>
                        <a:t>Virkesorder</a:t>
                      </a:r>
                    </a:p>
                  </a:txBody>
                  <a:tcPr/>
                </a:tc>
                <a:tc>
                  <a:txBody>
                    <a:bodyPr/>
                    <a:lstStyle/>
                    <a:p>
                      <a:r>
                        <a:rPr lang="sv-SE" sz="1200" dirty="0"/>
                        <a:t>Vid produktionsrapportering samma funktion, en identitet som håller ihop och följer virket från ett visst objekt. </a:t>
                      </a:r>
                      <a:br>
                        <a:rPr lang="sv-SE" sz="1200" dirty="0"/>
                      </a:br>
                      <a:r>
                        <a:rPr lang="sv-SE" sz="1200" dirty="0"/>
                        <a:t>Anges på samma ställe i StanForD-filen (</a:t>
                      </a:r>
                      <a:r>
                        <a:rPr lang="sv-SE" sz="1200" b="1" dirty="0"/>
                        <a:t>ContractNumber</a:t>
                      </a:r>
                      <a:r>
                        <a:rPr lang="sv-SE" sz="1200" dirty="0"/>
                        <a:t>) som virkesorder.</a:t>
                      </a:r>
                    </a:p>
                  </a:txBody>
                  <a:tcPr/>
                </a:tc>
                <a:extLst>
                  <a:ext uri="{0D108BD9-81ED-4DB2-BD59-A6C34878D82A}">
                    <a16:rowId xmlns:a16="http://schemas.microsoft.com/office/drawing/2014/main" val="817387887"/>
                  </a:ext>
                </a:extLst>
              </a:tr>
            </a:tbl>
          </a:graphicData>
        </a:graphic>
      </p:graphicFrame>
    </p:spTree>
    <p:extLst>
      <p:ext uri="{BB962C8B-B14F-4D97-AF65-F5344CB8AC3E}">
        <p14:creationId xmlns:p14="http://schemas.microsoft.com/office/powerpoint/2010/main" val="515168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3B43D38-B4EE-1F7C-65DD-E8D406658AA8}"/>
              </a:ext>
            </a:extLst>
          </p:cNvPr>
          <p:cNvSpPr>
            <a:spLocks noGrp="1"/>
          </p:cNvSpPr>
          <p:nvPr>
            <p:ph idx="1"/>
          </p:nvPr>
        </p:nvSpPr>
        <p:spPr>
          <a:xfrm>
            <a:off x="838200" y="1882775"/>
            <a:ext cx="10515600" cy="4351338"/>
          </a:xfrm>
        </p:spPr>
        <p:txBody>
          <a:bodyPr/>
          <a:lstStyle/>
          <a:p>
            <a:pPr marL="4762" indent="0">
              <a:buNone/>
            </a:pPr>
            <a:r>
              <a:rPr lang="sv-SE" dirty="0"/>
              <a:t>Kan skickas till skördaren eller skotaren med PIN- eller FDI-filen.  Det gör att det inte fungerar att använda samma PIN för rapportering mot både VIOL 2 och VIOL 3</a:t>
            </a:r>
          </a:p>
          <a:p>
            <a:pPr marL="4762" indent="0">
              <a:buNone/>
            </a:pPr>
            <a:endParaRPr lang="sv-SE" dirty="0"/>
          </a:p>
          <a:p>
            <a:pPr marL="4762" indent="0">
              <a:buNone/>
            </a:pPr>
            <a:endParaRPr lang="sv-SE" dirty="0"/>
          </a:p>
          <a:p>
            <a:pPr marL="4762" indent="0">
              <a:buNone/>
            </a:pPr>
            <a:endParaRPr lang="sv-SE" dirty="0"/>
          </a:p>
          <a:p>
            <a:pPr marL="4762" indent="0">
              <a:buNone/>
            </a:pPr>
            <a:br>
              <a:rPr lang="sv-SE" dirty="0"/>
            </a:br>
            <a:r>
              <a:rPr lang="sv-SE" dirty="0"/>
              <a:t>Varje uppdragsgivare måste bestämma om det ska vara generella eller industrispecifika handelssortiment som ska användas vid rapporteringen.</a:t>
            </a:r>
          </a:p>
          <a:p>
            <a:pPr marL="4762" indent="0">
              <a:buNone/>
            </a:pPr>
            <a:endParaRPr lang="sv-SE" dirty="0"/>
          </a:p>
          <a:p>
            <a:pPr marL="4762" indent="0">
              <a:buNone/>
            </a:pPr>
            <a:endParaRPr lang="sv-SE" dirty="0"/>
          </a:p>
          <a:p>
            <a:pPr marL="4762" indent="0">
              <a:buNone/>
            </a:pPr>
            <a:endParaRPr lang="sv-SE" dirty="0"/>
          </a:p>
          <a:p>
            <a:pPr marL="4762" indent="0">
              <a:buNone/>
            </a:pPr>
            <a:endParaRPr lang="sv-SE" dirty="0"/>
          </a:p>
        </p:txBody>
      </p:sp>
      <p:sp>
        <p:nvSpPr>
          <p:cNvPr id="3" name="Rubrik 2">
            <a:extLst>
              <a:ext uri="{FF2B5EF4-FFF2-40B4-BE49-F238E27FC236}">
                <a16:creationId xmlns:a16="http://schemas.microsoft.com/office/drawing/2014/main" id="{89C8A2EE-A4F6-E534-EA8F-07DB2B67B2F4}"/>
              </a:ext>
            </a:extLst>
          </p:cNvPr>
          <p:cNvSpPr>
            <a:spLocks noGrp="1"/>
          </p:cNvSpPr>
          <p:nvPr>
            <p:ph type="title"/>
          </p:nvPr>
        </p:nvSpPr>
        <p:spPr/>
        <p:txBody>
          <a:bodyPr/>
          <a:lstStyle/>
          <a:p>
            <a:r>
              <a:rPr lang="sv-SE" dirty="0"/>
              <a:t>Handelssortiment ersätter SSTE</a:t>
            </a:r>
          </a:p>
        </p:txBody>
      </p:sp>
      <p:graphicFrame>
        <p:nvGraphicFramePr>
          <p:cNvPr id="4" name="Tabell 3">
            <a:extLst>
              <a:ext uri="{FF2B5EF4-FFF2-40B4-BE49-F238E27FC236}">
                <a16:creationId xmlns:a16="http://schemas.microsoft.com/office/drawing/2014/main" id="{48032528-EA59-C08E-C7C8-AF35603E3A2D}"/>
              </a:ext>
            </a:extLst>
          </p:cNvPr>
          <p:cNvGraphicFramePr>
            <a:graphicFrameLocks noGrp="1"/>
          </p:cNvGraphicFramePr>
          <p:nvPr>
            <p:extLst>
              <p:ext uri="{D42A27DB-BD31-4B8C-83A1-F6EECF244321}">
                <p14:modId xmlns:p14="http://schemas.microsoft.com/office/powerpoint/2010/main" val="2771654673"/>
              </p:ext>
            </p:extLst>
          </p:nvPr>
        </p:nvGraphicFramePr>
        <p:xfrm>
          <a:off x="838200" y="2850833"/>
          <a:ext cx="10128250" cy="2011680"/>
        </p:xfrm>
        <a:graphic>
          <a:graphicData uri="http://schemas.openxmlformats.org/drawingml/2006/table">
            <a:tbl>
              <a:tblPr firstRow="1" bandRow="1">
                <a:tableStyleId>{5C22544A-7EE6-4342-B048-85BDC9FD1C3A}</a:tableStyleId>
              </a:tblPr>
              <a:tblGrid>
                <a:gridCol w="2075830">
                  <a:extLst>
                    <a:ext uri="{9D8B030D-6E8A-4147-A177-3AD203B41FA5}">
                      <a16:colId xmlns:a16="http://schemas.microsoft.com/office/drawing/2014/main" val="1436784903"/>
                    </a:ext>
                  </a:extLst>
                </a:gridCol>
                <a:gridCol w="2016411">
                  <a:extLst>
                    <a:ext uri="{9D8B030D-6E8A-4147-A177-3AD203B41FA5}">
                      <a16:colId xmlns:a16="http://schemas.microsoft.com/office/drawing/2014/main" val="2531549671"/>
                    </a:ext>
                  </a:extLst>
                </a:gridCol>
                <a:gridCol w="6036009">
                  <a:extLst>
                    <a:ext uri="{9D8B030D-6E8A-4147-A177-3AD203B41FA5}">
                      <a16:colId xmlns:a16="http://schemas.microsoft.com/office/drawing/2014/main" val="2775943375"/>
                    </a:ext>
                  </a:extLst>
                </a:gridCol>
              </a:tblGrid>
              <a:tr h="446264">
                <a:tc>
                  <a:txBody>
                    <a:bodyPr/>
                    <a:lstStyle/>
                    <a:p>
                      <a:r>
                        <a:rPr lang="sv-SE" sz="1200" dirty="0"/>
                        <a:t>Viol 3</a:t>
                      </a:r>
                    </a:p>
                  </a:txBody>
                  <a:tcPr/>
                </a:tc>
                <a:tc>
                  <a:txBody>
                    <a:bodyPr/>
                    <a:lstStyle/>
                    <a:p>
                      <a:r>
                        <a:rPr lang="sv-SE" sz="1200" dirty="0"/>
                        <a:t>Motsvarighet </a:t>
                      </a:r>
                      <a:br>
                        <a:rPr lang="sv-SE" sz="1200" dirty="0"/>
                      </a:br>
                      <a:r>
                        <a:rPr lang="sv-SE" sz="1200" dirty="0"/>
                        <a:t>i VIOL 2</a:t>
                      </a:r>
                    </a:p>
                  </a:txBody>
                  <a:tcPr/>
                </a:tc>
                <a:tc>
                  <a:txBody>
                    <a:bodyPr/>
                    <a:lstStyle/>
                    <a:p>
                      <a:r>
                        <a:rPr lang="sv-SE" sz="1200" dirty="0"/>
                        <a:t>Beskrivning</a:t>
                      </a:r>
                    </a:p>
                  </a:txBody>
                  <a:tcPr/>
                </a:tc>
                <a:extLst>
                  <a:ext uri="{0D108BD9-81ED-4DB2-BD59-A6C34878D82A}">
                    <a16:rowId xmlns:a16="http://schemas.microsoft.com/office/drawing/2014/main" val="2561003994"/>
                  </a:ext>
                </a:extLst>
              </a:tr>
              <a:tr h="446264">
                <a:tc>
                  <a:txBody>
                    <a:bodyPr/>
                    <a:lstStyle/>
                    <a:p>
                      <a:r>
                        <a:rPr lang="sv-SE" sz="1200" dirty="0"/>
                        <a:t>Producerat handelssortiment</a:t>
                      </a:r>
                    </a:p>
                  </a:txBody>
                  <a:tcPr/>
                </a:tc>
                <a:tc>
                  <a:txBody>
                    <a:bodyPr/>
                    <a:lstStyle/>
                    <a:p>
                      <a:r>
                        <a:rPr lang="sv-SE" sz="1200" dirty="0"/>
                        <a:t>Sortiment eller SSTE</a:t>
                      </a:r>
                    </a:p>
                  </a:txBody>
                  <a:tcPr/>
                </a:tc>
                <a:tc>
                  <a:txBody>
                    <a:bodyPr/>
                    <a:lstStyle/>
                    <a:p>
                      <a:r>
                        <a:rPr lang="sv-SE" sz="1200" dirty="0"/>
                        <a:t>Beteckning på vad som producerats eller skotats. </a:t>
                      </a:r>
                      <a:br>
                        <a:rPr lang="sv-SE" sz="1200" dirty="0"/>
                      </a:br>
                      <a:br>
                        <a:rPr lang="sv-SE" sz="1200" dirty="0"/>
                      </a:br>
                      <a:r>
                        <a:rPr lang="sv-SE" sz="1200" dirty="0"/>
                        <a:t>Anges på samma ställe som tidigare i StanForD-filen (</a:t>
                      </a:r>
                      <a:r>
                        <a:rPr lang="sv-SE" sz="1200" b="1" dirty="0"/>
                        <a:t>ProductInfo </a:t>
                      </a:r>
                      <a:r>
                        <a:rPr lang="sv-SE" sz="1200" b="0" dirty="0"/>
                        <a:t>respektive</a:t>
                      </a:r>
                      <a:r>
                        <a:rPr lang="sv-SE" sz="1200" b="1" dirty="0"/>
                        <a:t> DeliveryInfo</a:t>
                      </a:r>
                      <a:r>
                        <a:rPr lang="sv-SE" sz="1200" dirty="0"/>
                        <a:t>).</a:t>
                      </a:r>
                    </a:p>
                    <a:p>
                      <a:r>
                        <a:rPr lang="sv-SE" sz="1200" dirty="0"/>
                        <a:t>Koderna för handelssortiment är inte desamma som i VIOL 2. Det kommer också vara möjligt med företagsspecifika handelssortiment som används för en viss industri. </a:t>
                      </a:r>
                      <a:br>
                        <a:rPr lang="sv-SE" sz="1200" dirty="0"/>
                      </a:br>
                      <a:endParaRPr lang="sv-SE" sz="1200" dirty="0">
                        <a:highlight>
                          <a:srgbClr val="FFFF00"/>
                        </a:highlight>
                      </a:endParaRPr>
                    </a:p>
                  </a:txBody>
                  <a:tcPr/>
                </a:tc>
                <a:extLst>
                  <a:ext uri="{0D108BD9-81ED-4DB2-BD59-A6C34878D82A}">
                    <a16:rowId xmlns:a16="http://schemas.microsoft.com/office/drawing/2014/main" val="4042048754"/>
                  </a:ext>
                </a:extLst>
              </a:tr>
            </a:tbl>
          </a:graphicData>
        </a:graphic>
      </p:graphicFrame>
    </p:spTree>
    <p:extLst>
      <p:ext uri="{BB962C8B-B14F-4D97-AF65-F5344CB8AC3E}">
        <p14:creationId xmlns:p14="http://schemas.microsoft.com/office/powerpoint/2010/main" val="286334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3B43D38-B4EE-1F7C-65DD-E8D406658AA8}"/>
              </a:ext>
            </a:extLst>
          </p:cNvPr>
          <p:cNvSpPr>
            <a:spLocks noGrp="1"/>
          </p:cNvSpPr>
          <p:nvPr>
            <p:ph idx="1"/>
          </p:nvPr>
        </p:nvSpPr>
        <p:spPr>
          <a:xfrm>
            <a:off x="838200" y="1336675"/>
            <a:ext cx="10515600" cy="4351338"/>
          </a:xfrm>
        </p:spPr>
        <p:txBody>
          <a:bodyPr/>
          <a:lstStyle/>
          <a:p>
            <a:pPr marL="4762" indent="0">
              <a:buNone/>
            </a:pPr>
            <a:r>
              <a:rPr lang="sv-SE" dirty="0"/>
              <a:t>Kan skickas till skördaren eller skotaren med PIN- eller FDI-filen.</a:t>
            </a:r>
          </a:p>
        </p:txBody>
      </p:sp>
      <p:sp>
        <p:nvSpPr>
          <p:cNvPr id="3" name="Rubrik 2">
            <a:extLst>
              <a:ext uri="{FF2B5EF4-FFF2-40B4-BE49-F238E27FC236}">
                <a16:creationId xmlns:a16="http://schemas.microsoft.com/office/drawing/2014/main" id="{89C8A2EE-A4F6-E534-EA8F-07DB2B67B2F4}"/>
              </a:ext>
            </a:extLst>
          </p:cNvPr>
          <p:cNvSpPr>
            <a:spLocks noGrp="1"/>
          </p:cNvSpPr>
          <p:nvPr>
            <p:ph type="title"/>
          </p:nvPr>
        </p:nvSpPr>
        <p:spPr/>
        <p:txBody>
          <a:bodyPr/>
          <a:lstStyle/>
          <a:p>
            <a:r>
              <a:rPr lang="sv-SE" dirty="0"/>
              <a:t>Mottagningsplats</a:t>
            </a:r>
          </a:p>
        </p:txBody>
      </p:sp>
      <p:graphicFrame>
        <p:nvGraphicFramePr>
          <p:cNvPr id="4" name="Tabell 3">
            <a:extLst>
              <a:ext uri="{FF2B5EF4-FFF2-40B4-BE49-F238E27FC236}">
                <a16:creationId xmlns:a16="http://schemas.microsoft.com/office/drawing/2014/main" id="{48032528-EA59-C08E-C7C8-AF35603E3A2D}"/>
              </a:ext>
            </a:extLst>
          </p:cNvPr>
          <p:cNvGraphicFramePr>
            <a:graphicFrameLocks noGrp="1"/>
          </p:cNvGraphicFramePr>
          <p:nvPr>
            <p:extLst>
              <p:ext uri="{D42A27DB-BD31-4B8C-83A1-F6EECF244321}">
                <p14:modId xmlns:p14="http://schemas.microsoft.com/office/powerpoint/2010/main" val="3368789873"/>
              </p:ext>
            </p:extLst>
          </p:nvPr>
        </p:nvGraphicFramePr>
        <p:xfrm>
          <a:off x="838200" y="1784033"/>
          <a:ext cx="10128250" cy="2926080"/>
        </p:xfrm>
        <a:graphic>
          <a:graphicData uri="http://schemas.openxmlformats.org/drawingml/2006/table">
            <a:tbl>
              <a:tblPr firstRow="1" bandRow="1">
                <a:tableStyleId>{5C22544A-7EE6-4342-B048-85BDC9FD1C3A}</a:tableStyleId>
              </a:tblPr>
              <a:tblGrid>
                <a:gridCol w="2075830">
                  <a:extLst>
                    <a:ext uri="{9D8B030D-6E8A-4147-A177-3AD203B41FA5}">
                      <a16:colId xmlns:a16="http://schemas.microsoft.com/office/drawing/2014/main" val="1436784903"/>
                    </a:ext>
                  </a:extLst>
                </a:gridCol>
                <a:gridCol w="2016411">
                  <a:extLst>
                    <a:ext uri="{9D8B030D-6E8A-4147-A177-3AD203B41FA5}">
                      <a16:colId xmlns:a16="http://schemas.microsoft.com/office/drawing/2014/main" val="2531549671"/>
                    </a:ext>
                  </a:extLst>
                </a:gridCol>
                <a:gridCol w="6036009">
                  <a:extLst>
                    <a:ext uri="{9D8B030D-6E8A-4147-A177-3AD203B41FA5}">
                      <a16:colId xmlns:a16="http://schemas.microsoft.com/office/drawing/2014/main" val="2775943375"/>
                    </a:ext>
                  </a:extLst>
                </a:gridCol>
              </a:tblGrid>
              <a:tr h="446264">
                <a:tc>
                  <a:txBody>
                    <a:bodyPr/>
                    <a:lstStyle/>
                    <a:p>
                      <a:r>
                        <a:rPr lang="sv-SE" sz="1200" dirty="0"/>
                        <a:t>Viol 3</a:t>
                      </a:r>
                    </a:p>
                  </a:txBody>
                  <a:tcPr/>
                </a:tc>
                <a:tc>
                  <a:txBody>
                    <a:bodyPr/>
                    <a:lstStyle/>
                    <a:p>
                      <a:r>
                        <a:rPr lang="sv-SE" sz="1200" dirty="0"/>
                        <a:t>Motsvarighet </a:t>
                      </a:r>
                      <a:br>
                        <a:rPr lang="sv-SE" sz="1200" dirty="0"/>
                      </a:br>
                      <a:r>
                        <a:rPr lang="sv-SE" sz="1200" dirty="0"/>
                        <a:t>i VIOL 2</a:t>
                      </a:r>
                    </a:p>
                  </a:txBody>
                  <a:tcPr/>
                </a:tc>
                <a:tc>
                  <a:txBody>
                    <a:bodyPr/>
                    <a:lstStyle/>
                    <a:p>
                      <a:r>
                        <a:rPr lang="sv-SE" sz="1200" dirty="0"/>
                        <a:t>Beskrivning och förändring mot VIOL 2</a:t>
                      </a:r>
                    </a:p>
                  </a:txBody>
                  <a:tcPr/>
                </a:tc>
                <a:extLst>
                  <a:ext uri="{0D108BD9-81ED-4DB2-BD59-A6C34878D82A}">
                    <a16:rowId xmlns:a16="http://schemas.microsoft.com/office/drawing/2014/main" val="2561003994"/>
                  </a:ext>
                </a:extLst>
              </a:tr>
              <a:tr h="446264">
                <a:tc>
                  <a:txBody>
                    <a:bodyPr/>
                    <a:lstStyle/>
                    <a:p>
                      <a:r>
                        <a:rPr lang="sv-SE" sz="1200" dirty="0"/>
                        <a:t>Producerat för mottagningsplats</a:t>
                      </a:r>
                    </a:p>
                  </a:txBody>
                  <a:tcPr/>
                </a:tc>
                <a:tc>
                  <a:txBody>
                    <a:bodyPr/>
                    <a:lstStyle/>
                    <a:p>
                      <a:r>
                        <a:rPr lang="sv-SE" sz="1200" dirty="0"/>
                        <a:t>Mottagningsplats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Inte obligatoriskt men är det känt vilken industri virket är avsett för anges det vid rapporteringen.</a:t>
                      </a:r>
                      <a:br>
                        <a:rPr lang="sv-SE" sz="1200" dirty="0"/>
                      </a:b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Behöver anges i separat fält för mottagningsplats i StanForD-filen (</a:t>
                      </a:r>
                      <a:r>
                        <a:rPr lang="sv-SE" sz="1200" b="1" dirty="0"/>
                        <a:t>ProductDestination </a:t>
                      </a:r>
                      <a:r>
                        <a:rPr lang="sv-SE" sz="1200" b="0" dirty="0"/>
                        <a:t>respektive</a:t>
                      </a:r>
                      <a:r>
                        <a:rPr lang="sv-SE" sz="1200" b="1" dirty="0"/>
                        <a:t> DeliveryDestination</a:t>
                      </a:r>
                      <a:r>
                        <a:rPr lang="sv-SE"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fungerar inte att ange som ett tillägg i samma fält som sortimentskoden.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Är det inte känt vilken industri virket är avsett för </a:t>
                      </a:r>
                      <a:r>
                        <a:rPr lang="sv-SE" sz="1200" b="1" dirty="0"/>
                        <a:t>utelämnas</a:t>
                      </a:r>
                      <a:r>
                        <a:rPr lang="sv-SE" sz="1200" dirty="0"/>
                        <a:t> uppgiften. Det fungerar inte att som i VIOL 2 ange 020000 om mottagningsplats är okänd.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Identiteterna för en mottagningsplats i VIOL 3 kommer vara densamma som de 5 första sifforna de har i VIOL 2.</a:t>
                      </a:r>
                    </a:p>
                  </a:txBody>
                  <a:tcPr/>
                </a:tc>
                <a:extLst>
                  <a:ext uri="{0D108BD9-81ED-4DB2-BD59-A6C34878D82A}">
                    <a16:rowId xmlns:a16="http://schemas.microsoft.com/office/drawing/2014/main" val="3782253544"/>
                  </a:ext>
                </a:extLst>
              </a:tr>
            </a:tbl>
          </a:graphicData>
        </a:graphic>
      </p:graphicFrame>
    </p:spTree>
    <p:extLst>
      <p:ext uri="{BB962C8B-B14F-4D97-AF65-F5344CB8AC3E}">
        <p14:creationId xmlns:p14="http://schemas.microsoft.com/office/powerpoint/2010/main" val="108175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27A1FD6-4278-A668-7645-D8EC00728DED}"/>
              </a:ext>
            </a:extLst>
          </p:cNvPr>
          <p:cNvSpPr>
            <a:spLocks noGrp="1"/>
          </p:cNvSpPr>
          <p:nvPr>
            <p:ph idx="1"/>
          </p:nvPr>
        </p:nvSpPr>
        <p:spPr/>
        <p:txBody>
          <a:bodyPr/>
          <a:lstStyle/>
          <a:p>
            <a:r>
              <a:rPr lang="sv-SE" dirty="0"/>
              <a:t>Avtalsobjekt och Produktionsunderlag styr vad som kan produktionsrapporteras</a:t>
            </a:r>
          </a:p>
          <a:p>
            <a:r>
              <a:rPr lang="sv-SE" dirty="0"/>
              <a:t>Produktionsrapportering mot VIOL 3</a:t>
            </a:r>
            <a:br>
              <a:rPr lang="sv-SE" dirty="0"/>
            </a:br>
            <a:r>
              <a:rPr lang="sv-SE" dirty="0"/>
              <a:t>- Ny version av Sender XC</a:t>
            </a:r>
            <a:br>
              <a:rPr lang="sv-SE" dirty="0"/>
            </a:br>
            <a:r>
              <a:rPr lang="sv-SE" dirty="0"/>
              <a:t>- Ny version av Rapp</a:t>
            </a:r>
          </a:p>
          <a:p>
            <a:r>
              <a:rPr lang="sv-SE" dirty="0"/>
              <a:t>Nya Begrepp och identiteter</a:t>
            </a:r>
          </a:p>
          <a:p>
            <a:r>
              <a:rPr lang="sv-SE" dirty="0"/>
              <a:t>Sammanfattning av åtgärder inför VIOL 3</a:t>
            </a:r>
            <a:br>
              <a:rPr lang="sv-SE" dirty="0"/>
            </a:br>
            <a:r>
              <a:rPr lang="sv-SE" dirty="0"/>
              <a:t>- Uppdragsgivare</a:t>
            </a:r>
            <a:br>
              <a:rPr lang="sv-SE" dirty="0"/>
            </a:br>
            <a:r>
              <a:rPr lang="sv-SE" dirty="0"/>
              <a:t>- Maskin</a:t>
            </a:r>
          </a:p>
          <a:p>
            <a:endParaRPr lang="sv-SE" dirty="0"/>
          </a:p>
        </p:txBody>
      </p:sp>
      <p:sp>
        <p:nvSpPr>
          <p:cNvPr id="3" name="Rubrik 2">
            <a:extLst>
              <a:ext uri="{FF2B5EF4-FFF2-40B4-BE49-F238E27FC236}">
                <a16:creationId xmlns:a16="http://schemas.microsoft.com/office/drawing/2014/main" id="{220729EF-7516-2DAF-FE44-071754D479DA}"/>
              </a:ext>
            </a:extLst>
          </p:cNvPr>
          <p:cNvSpPr>
            <a:spLocks noGrp="1"/>
          </p:cNvSpPr>
          <p:nvPr>
            <p:ph type="title"/>
          </p:nvPr>
        </p:nvSpPr>
        <p:spPr/>
        <p:txBody>
          <a:bodyPr>
            <a:normAutofit/>
          </a:bodyPr>
          <a:lstStyle/>
          <a:p>
            <a:r>
              <a:rPr lang="sv-SE" dirty="0"/>
              <a:t>Ändringar vid övergången till</a:t>
            </a:r>
            <a:br>
              <a:rPr lang="sv-SE" dirty="0"/>
            </a:br>
            <a:r>
              <a:rPr lang="sv-SE" dirty="0"/>
              <a:t> VIOL 3</a:t>
            </a:r>
          </a:p>
        </p:txBody>
      </p:sp>
    </p:spTree>
    <p:extLst>
      <p:ext uri="{BB962C8B-B14F-4D97-AF65-F5344CB8AC3E}">
        <p14:creationId xmlns:p14="http://schemas.microsoft.com/office/powerpoint/2010/main" val="1533724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8E48A5D-0C21-161F-470B-681B46FD12EB}"/>
              </a:ext>
            </a:extLst>
          </p:cNvPr>
          <p:cNvSpPr>
            <a:spLocks noGrp="1"/>
          </p:cNvSpPr>
          <p:nvPr>
            <p:ph idx="1"/>
          </p:nvPr>
        </p:nvSpPr>
        <p:spPr>
          <a:xfrm>
            <a:off x="838200" y="1597025"/>
            <a:ext cx="10515600" cy="4351338"/>
          </a:xfrm>
        </p:spPr>
        <p:txBody>
          <a:bodyPr/>
          <a:lstStyle/>
          <a:p>
            <a:r>
              <a:rPr lang="sv-SE" b="1"/>
              <a:t>Obs! </a:t>
            </a:r>
            <a:r>
              <a:rPr lang="sv-SE"/>
              <a:t>Produkt i VIOL 3 är inte synonymt med Product i StanForD2010. Produkt i VIOL 3 sortiments-struktur är nivån under handelssortiment. Rapportering av produkt från skördare möjliggör uppdelning och gruppering av vad som rapporteras med ett visst handelssortiment.  </a:t>
            </a:r>
          </a:p>
          <a:p>
            <a:r>
              <a:rPr lang="sv-SE"/>
              <a:t>Ett möjligt användningsområde är att få en uppdelning och fördelning mellan volymen tall och gran i barrmassaved. I det fallet anges då olika produktkoderna 101 (Tallmassaved) respektive 102 (Granmassaved) för dessa medan de har samma handelssortiment Barrmassaved.</a:t>
            </a:r>
          </a:p>
          <a:p>
            <a:r>
              <a:rPr lang="sv-SE"/>
              <a:t>Det går också använda VIOL 3 produkter som enbart används vid produktionsrapportering men inte vid industriinmätningen. För detta finns följande produkter:</a:t>
            </a:r>
            <a:endParaRPr lang="sv-SE" dirty="0"/>
          </a:p>
        </p:txBody>
      </p:sp>
      <p:sp>
        <p:nvSpPr>
          <p:cNvPr id="3" name="Rubrik 2">
            <a:extLst>
              <a:ext uri="{FF2B5EF4-FFF2-40B4-BE49-F238E27FC236}">
                <a16:creationId xmlns:a16="http://schemas.microsoft.com/office/drawing/2014/main" id="{577BA164-65B5-B95E-8D63-2762BA978749}"/>
              </a:ext>
            </a:extLst>
          </p:cNvPr>
          <p:cNvSpPr>
            <a:spLocks noGrp="1"/>
          </p:cNvSpPr>
          <p:nvPr>
            <p:ph type="title"/>
          </p:nvPr>
        </p:nvSpPr>
        <p:spPr/>
        <p:txBody>
          <a:bodyPr/>
          <a:lstStyle/>
          <a:p>
            <a:r>
              <a:rPr lang="sv-SE"/>
              <a:t>Skördarrapportering av VIOL 3 produkt (inte obligatoriskt)  </a:t>
            </a:r>
            <a:endParaRPr lang="sv-SE" dirty="0"/>
          </a:p>
        </p:txBody>
      </p:sp>
      <p:graphicFrame>
        <p:nvGraphicFramePr>
          <p:cNvPr id="4" name="Platshållare för innehåll 4">
            <a:extLst>
              <a:ext uri="{FF2B5EF4-FFF2-40B4-BE49-F238E27FC236}">
                <a16:creationId xmlns:a16="http://schemas.microsoft.com/office/drawing/2014/main" id="{6810BECD-A661-6134-652A-90AC3554A63F}"/>
              </a:ext>
            </a:extLst>
          </p:cNvPr>
          <p:cNvGraphicFramePr>
            <a:graphicFrameLocks/>
          </p:cNvGraphicFramePr>
          <p:nvPr>
            <p:extLst>
              <p:ext uri="{D42A27DB-BD31-4B8C-83A1-F6EECF244321}">
                <p14:modId xmlns:p14="http://schemas.microsoft.com/office/powerpoint/2010/main" val="2951442782"/>
              </p:ext>
            </p:extLst>
          </p:nvPr>
        </p:nvGraphicFramePr>
        <p:xfrm>
          <a:off x="1053732" y="5064443"/>
          <a:ext cx="3416668" cy="1112520"/>
        </p:xfrm>
        <a:graphic>
          <a:graphicData uri="http://schemas.openxmlformats.org/drawingml/2006/table">
            <a:tbl>
              <a:tblPr firstRow="1" bandRow="1">
                <a:tableStyleId>{5C22544A-7EE6-4342-B048-85BDC9FD1C3A}</a:tableStyleId>
              </a:tblPr>
              <a:tblGrid>
                <a:gridCol w="967640">
                  <a:extLst>
                    <a:ext uri="{9D8B030D-6E8A-4147-A177-3AD203B41FA5}">
                      <a16:colId xmlns:a16="http://schemas.microsoft.com/office/drawing/2014/main" val="178024406"/>
                    </a:ext>
                  </a:extLst>
                </a:gridCol>
                <a:gridCol w="2449028">
                  <a:extLst>
                    <a:ext uri="{9D8B030D-6E8A-4147-A177-3AD203B41FA5}">
                      <a16:colId xmlns:a16="http://schemas.microsoft.com/office/drawing/2014/main" val="3609352722"/>
                    </a:ext>
                  </a:extLst>
                </a:gridCol>
              </a:tblGrid>
              <a:tr h="370840">
                <a:tc>
                  <a:txBody>
                    <a:bodyPr/>
                    <a:lstStyle/>
                    <a:p>
                      <a:r>
                        <a:rPr lang="sv-SE" sz="1200"/>
                        <a:t>Kod</a:t>
                      </a:r>
                    </a:p>
                  </a:txBody>
                  <a:tcPr/>
                </a:tc>
                <a:tc>
                  <a:txBody>
                    <a:bodyPr/>
                    <a:lstStyle/>
                    <a:p>
                      <a:r>
                        <a:rPr lang="sv-SE" sz="1200" dirty="0"/>
                        <a:t>Klartext</a:t>
                      </a:r>
                    </a:p>
                  </a:txBody>
                  <a:tcPr/>
                </a:tc>
                <a:extLst>
                  <a:ext uri="{0D108BD9-81ED-4DB2-BD59-A6C34878D82A}">
                    <a16:rowId xmlns:a16="http://schemas.microsoft.com/office/drawing/2014/main" val="3583820603"/>
                  </a:ext>
                </a:extLst>
              </a:tr>
              <a:tr h="370840">
                <a:tc>
                  <a:txBody>
                    <a:bodyPr/>
                    <a:lstStyle/>
                    <a:p>
                      <a:r>
                        <a:rPr lang="sv-SE" sz="1200"/>
                        <a:t>PTALLR</a:t>
                      </a:r>
                    </a:p>
                  </a:txBody>
                  <a:tcPr/>
                </a:tc>
                <a:tc>
                  <a:txBody>
                    <a:bodyPr/>
                    <a:lstStyle/>
                    <a:p>
                      <a:r>
                        <a:rPr lang="sv-SE" sz="1200"/>
                        <a:t>Tall rotstock</a:t>
                      </a:r>
                    </a:p>
                  </a:txBody>
                  <a:tcPr/>
                </a:tc>
                <a:extLst>
                  <a:ext uri="{0D108BD9-81ED-4DB2-BD59-A6C34878D82A}">
                    <a16:rowId xmlns:a16="http://schemas.microsoft.com/office/drawing/2014/main" val="1824903065"/>
                  </a:ext>
                </a:extLst>
              </a:tr>
              <a:tr h="370840">
                <a:tc>
                  <a:txBody>
                    <a:bodyPr/>
                    <a:lstStyle/>
                    <a:p>
                      <a:r>
                        <a:rPr lang="sv-SE" sz="1200"/>
                        <a:t>PTALLTM</a:t>
                      </a:r>
                    </a:p>
                  </a:txBody>
                  <a:tcPr/>
                </a:tc>
                <a:tc>
                  <a:txBody>
                    <a:bodyPr/>
                    <a:lstStyle/>
                    <a:p>
                      <a:r>
                        <a:rPr lang="sv-SE" sz="1200" dirty="0"/>
                        <a:t>Tall topp/mellanstock</a:t>
                      </a:r>
                    </a:p>
                  </a:txBody>
                  <a:tcPr/>
                </a:tc>
                <a:extLst>
                  <a:ext uri="{0D108BD9-81ED-4DB2-BD59-A6C34878D82A}">
                    <a16:rowId xmlns:a16="http://schemas.microsoft.com/office/drawing/2014/main" val="1143160468"/>
                  </a:ext>
                </a:extLst>
              </a:tr>
            </a:tbl>
          </a:graphicData>
        </a:graphic>
      </p:graphicFrame>
      <p:graphicFrame>
        <p:nvGraphicFramePr>
          <p:cNvPr id="5" name="Platshållare för innehåll 4">
            <a:extLst>
              <a:ext uri="{FF2B5EF4-FFF2-40B4-BE49-F238E27FC236}">
                <a16:creationId xmlns:a16="http://schemas.microsoft.com/office/drawing/2014/main" id="{05F23B11-D847-2683-94B1-7C8F9AA04C97}"/>
              </a:ext>
            </a:extLst>
          </p:cNvPr>
          <p:cNvGraphicFramePr>
            <a:graphicFrameLocks/>
          </p:cNvGraphicFramePr>
          <p:nvPr>
            <p:extLst>
              <p:ext uri="{D42A27DB-BD31-4B8C-83A1-F6EECF244321}">
                <p14:modId xmlns:p14="http://schemas.microsoft.com/office/powerpoint/2010/main" val="1458672434"/>
              </p:ext>
            </p:extLst>
          </p:nvPr>
        </p:nvGraphicFramePr>
        <p:xfrm>
          <a:off x="4685932" y="5064443"/>
          <a:ext cx="3416668" cy="1112520"/>
        </p:xfrm>
        <a:graphic>
          <a:graphicData uri="http://schemas.openxmlformats.org/drawingml/2006/table">
            <a:tbl>
              <a:tblPr firstRow="1" bandRow="1">
                <a:tableStyleId>{5C22544A-7EE6-4342-B048-85BDC9FD1C3A}</a:tableStyleId>
              </a:tblPr>
              <a:tblGrid>
                <a:gridCol w="967640">
                  <a:extLst>
                    <a:ext uri="{9D8B030D-6E8A-4147-A177-3AD203B41FA5}">
                      <a16:colId xmlns:a16="http://schemas.microsoft.com/office/drawing/2014/main" val="178024406"/>
                    </a:ext>
                  </a:extLst>
                </a:gridCol>
                <a:gridCol w="2449028">
                  <a:extLst>
                    <a:ext uri="{9D8B030D-6E8A-4147-A177-3AD203B41FA5}">
                      <a16:colId xmlns:a16="http://schemas.microsoft.com/office/drawing/2014/main" val="3609352722"/>
                    </a:ext>
                  </a:extLst>
                </a:gridCol>
              </a:tblGrid>
              <a:tr h="370840">
                <a:tc>
                  <a:txBody>
                    <a:bodyPr/>
                    <a:lstStyle/>
                    <a:p>
                      <a:r>
                        <a:rPr lang="sv-SE" sz="1200"/>
                        <a:t>Kod</a:t>
                      </a:r>
                    </a:p>
                  </a:txBody>
                  <a:tcPr/>
                </a:tc>
                <a:tc>
                  <a:txBody>
                    <a:bodyPr/>
                    <a:lstStyle/>
                    <a:p>
                      <a:r>
                        <a:rPr lang="sv-SE" sz="1200" dirty="0"/>
                        <a:t>Klartext</a:t>
                      </a:r>
                    </a:p>
                  </a:txBody>
                  <a:tcPr/>
                </a:tc>
                <a:extLst>
                  <a:ext uri="{0D108BD9-81ED-4DB2-BD59-A6C34878D82A}">
                    <a16:rowId xmlns:a16="http://schemas.microsoft.com/office/drawing/2014/main" val="3583820603"/>
                  </a:ext>
                </a:extLst>
              </a:tr>
              <a:tr h="370840">
                <a:tc>
                  <a:txBody>
                    <a:bodyPr/>
                    <a:lstStyle/>
                    <a:p>
                      <a:r>
                        <a:rPr lang="sv-SE" sz="1200" dirty="0"/>
                        <a:t>PGRANR</a:t>
                      </a:r>
                    </a:p>
                  </a:txBody>
                  <a:tcPr/>
                </a:tc>
                <a:tc>
                  <a:txBody>
                    <a:bodyPr/>
                    <a:lstStyle/>
                    <a:p>
                      <a:r>
                        <a:rPr lang="sv-SE" sz="1200" dirty="0"/>
                        <a:t>Gran rotstock</a:t>
                      </a:r>
                    </a:p>
                  </a:txBody>
                  <a:tcPr/>
                </a:tc>
                <a:extLst>
                  <a:ext uri="{0D108BD9-81ED-4DB2-BD59-A6C34878D82A}">
                    <a16:rowId xmlns:a16="http://schemas.microsoft.com/office/drawing/2014/main" val="198164230"/>
                  </a:ext>
                </a:extLst>
              </a:tr>
              <a:tr h="370840">
                <a:tc>
                  <a:txBody>
                    <a:bodyPr/>
                    <a:lstStyle/>
                    <a:p>
                      <a:r>
                        <a:rPr lang="sv-SE" sz="1200"/>
                        <a:t>PGRANTM</a:t>
                      </a:r>
                    </a:p>
                  </a:txBody>
                  <a:tcPr/>
                </a:tc>
                <a:tc>
                  <a:txBody>
                    <a:bodyPr/>
                    <a:lstStyle/>
                    <a:p>
                      <a:r>
                        <a:rPr lang="sv-SE" sz="1200" dirty="0"/>
                        <a:t>Gran topp/mellanstock</a:t>
                      </a:r>
                    </a:p>
                  </a:txBody>
                  <a:tcPr/>
                </a:tc>
                <a:extLst>
                  <a:ext uri="{0D108BD9-81ED-4DB2-BD59-A6C34878D82A}">
                    <a16:rowId xmlns:a16="http://schemas.microsoft.com/office/drawing/2014/main" val="3486657841"/>
                  </a:ext>
                </a:extLst>
              </a:tr>
            </a:tbl>
          </a:graphicData>
        </a:graphic>
      </p:graphicFrame>
      <p:graphicFrame>
        <p:nvGraphicFramePr>
          <p:cNvPr id="6" name="Platshållare för innehåll 4">
            <a:extLst>
              <a:ext uri="{FF2B5EF4-FFF2-40B4-BE49-F238E27FC236}">
                <a16:creationId xmlns:a16="http://schemas.microsoft.com/office/drawing/2014/main" id="{958D82EC-AE2A-C233-9E30-83F8540BBC7D}"/>
              </a:ext>
            </a:extLst>
          </p:cNvPr>
          <p:cNvGraphicFramePr>
            <a:graphicFrameLocks/>
          </p:cNvGraphicFramePr>
          <p:nvPr>
            <p:extLst>
              <p:ext uri="{D42A27DB-BD31-4B8C-83A1-F6EECF244321}">
                <p14:modId xmlns:p14="http://schemas.microsoft.com/office/powerpoint/2010/main" val="2008723038"/>
              </p:ext>
            </p:extLst>
          </p:nvPr>
        </p:nvGraphicFramePr>
        <p:xfrm>
          <a:off x="8318132" y="5064443"/>
          <a:ext cx="3416668" cy="1112520"/>
        </p:xfrm>
        <a:graphic>
          <a:graphicData uri="http://schemas.openxmlformats.org/drawingml/2006/table">
            <a:tbl>
              <a:tblPr firstRow="1" bandRow="1">
                <a:tableStyleId>{5C22544A-7EE6-4342-B048-85BDC9FD1C3A}</a:tableStyleId>
              </a:tblPr>
              <a:tblGrid>
                <a:gridCol w="967640">
                  <a:extLst>
                    <a:ext uri="{9D8B030D-6E8A-4147-A177-3AD203B41FA5}">
                      <a16:colId xmlns:a16="http://schemas.microsoft.com/office/drawing/2014/main" val="178024406"/>
                    </a:ext>
                  </a:extLst>
                </a:gridCol>
                <a:gridCol w="2449028">
                  <a:extLst>
                    <a:ext uri="{9D8B030D-6E8A-4147-A177-3AD203B41FA5}">
                      <a16:colId xmlns:a16="http://schemas.microsoft.com/office/drawing/2014/main" val="3609352722"/>
                    </a:ext>
                  </a:extLst>
                </a:gridCol>
              </a:tblGrid>
              <a:tr h="370840">
                <a:tc>
                  <a:txBody>
                    <a:bodyPr/>
                    <a:lstStyle/>
                    <a:p>
                      <a:r>
                        <a:rPr lang="sv-SE" sz="1200"/>
                        <a:t>Kod</a:t>
                      </a:r>
                    </a:p>
                  </a:txBody>
                  <a:tcPr/>
                </a:tc>
                <a:tc>
                  <a:txBody>
                    <a:bodyPr/>
                    <a:lstStyle/>
                    <a:p>
                      <a:r>
                        <a:rPr lang="sv-SE" sz="1200" dirty="0"/>
                        <a:t>Klartext</a:t>
                      </a:r>
                    </a:p>
                  </a:txBody>
                  <a:tcPr/>
                </a:tc>
                <a:extLst>
                  <a:ext uri="{0D108BD9-81ED-4DB2-BD59-A6C34878D82A}">
                    <a16:rowId xmlns:a16="http://schemas.microsoft.com/office/drawing/2014/main" val="3583820603"/>
                  </a:ext>
                </a:extLst>
              </a:tr>
              <a:tr h="370840">
                <a:tc>
                  <a:txBody>
                    <a:bodyPr/>
                    <a:lstStyle/>
                    <a:p>
                      <a:r>
                        <a:rPr lang="sv-SE" sz="1200"/>
                        <a:t>PR</a:t>
                      </a:r>
                    </a:p>
                  </a:txBody>
                  <a:tcPr/>
                </a:tc>
                <a:tc>
                  <a:txBody>
                    <a:bodyPr/>
                    <a:lstStyle/>
                    <a:p>
                      <a:r>
                        <a:rPr lang="sv-SE" sz="1200" dirty="0"/>
                        <a:t>Rotstock</a:t>
                      </a:r>
                    </a:p>
                  </a:txBody>
                  <a:tcPr/>
                </a:tc>
                <a:extLst>
                  <a:ext uri="{0D108BD9-81ED-4DB2-BD59-A6C34878D82A}">
                    <a16:rowId xmlns:a16="http://schemas.microsoft.com/office/drawing/2014/main" val="4076389687"/>
                  </a:ext>
                </a:extLst>
              </a:tr>
              <a:tr h="370840">
                <a:tc>
                  <a:txBody>
                    <a:bodyPr/>
                    <a:lstStyle/>
                    <a:p>
                      <a:r>
                        <a:rPr lang="sv-SE" sz="1200"/>
                        <a:t>PTM</a:t>
                      </a:r>
                    </a:p>
                  </a:txBody>
                  <a:tcPr/>
                </a:tc>
                <a:tc>
                  <a:txBody>
                    <a:bodyPr/>
                    <a:lstStyle/>
                    <a:p>
                      <a:r>
                        <a:rPr lang="sv-SE" sz="1200" dirty="0"/>
                        <a:t>Topp/mellanstock</a:t>
                      </a:r>
                    </a:p>
                  </a:txBody>
                  <a:tcPr/>
                </a:tc>
                <a:extLst>
                  <a:ext uri="{0D108BD9-81ED-4DB2-BD59-A6C34878D82A}">
                    <a16:rowId xmlns:a16="http://schemas.microsoft.com/office/drawing/2014/main" val="2578534790"/>
                  </a:ext>
                </a:extLst>
              </a:tr>
            </a:tbl>
          </a:graphicData>
        </a:graphic>
      </p:graphicFrame>
    </p:spTree>
    <p:extLst>
      <p:ext uri="{BB962C8B-B14F-4D97-AF65-F5344CB8AC3E}">
        <p14:creationId xmlns:p14="http://schemas.microsoft.com/office/powerpoint/2010/main" val="856547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8E48A5D-0C21-161F-470B-681B46FD12EB}"/>
              </a:ext>
            </a:extLst>
          </p:cNvPr>
          <p:cNvSpPr>
            <a:spLocks noGrp="1"/>
          </p:cNvSpPr>
          <p:nvPr>
            <p:ph idx="1"/>
          </p:nvPr>
        </p:nvSpPr>
        <p:spPr/>
        <p:txBody>
          <a:bodyPr/>
          <a:lstStyle/>
          <a:p>
            <a:r>
              <a:rPr lang="sv-SE" dirty="0"/>
              <a:t>Koden för Produkt anges i StanForD-elementet </a:t>
            </a:r>
            <a:r>
              <a:rPr lang="sv-SE" b="1" dirty="0"/>
              <a:t>ProductClass</a:t>
            </a:r>
            <a:r>
              <a:rPr lang="sv-SE" dirty="0"/>
              <a:t> i produktdefinitionen. För uppföljningen krävs det därför att skillnaden mellan dem kan definieras med hjälp av olika produktdefinitioner (ProductUserID) i skördaren.</a:t>
            </a:r>
          </a:p>
          <a:p>
            <a:r>
              <a:rPr lang="sv-SE" b="1" dirty="0"/>
              <a:t>Det är inte obligatoriskt att rapportera produkt utan uppgiften kan utelämnas.</a:t>
            </a:r>
            <a:br>
              <a:rPr lang="sv-SE" dirty="0"/>
            </a:br>
            <a:r>
              <a:rPr lang="sv-SE" dirty="0"/>
              <a:t>Men </a:t>
            </a:r>
            <a:r>
              <a:rPr lang="sv-SE" b="1" dirty="0"/>
              <a:t>om något anges i elementet ProductClass måste det vara en giltig kod för en produkt </a:t>
            </a:r>
            <a:r>
              <a:rPr lang="sv-SE" dirty="0"/>
              <a:t>som finns registrerad hos Biometria för att volymen ska godkännas vid bearbetningen hos Biometria. Annars blir produktionsresultatet avvisat.</a:t>
            </a:r>
            <a:br>
              <a:rPr lang="sv-SE" dirty="0"/>
            </a:br>
            <a:r>
              <a:rPr lang="sv-SE" dirty="0"/>
              <a:t>Det kommer därför inte fungera att använda detta element för uppföljning i egna system i andra syften än för definiering av VIOL 3 produkt.</a:t>
            </a:r>
          </a:p>
        </p:txBody>
      </p:sp>
      <p:sp>
        <p:nvSpPr>
          <p:cNvPr id="3" name="Rubrik 2">
            <a:extLst>
              <a:ext uri="{FF2B5EF4-FFF2-40B4-BE49-F238E27FC236}">
                <a16:creationId xmlns:a16="http://schemas.microsoft.com/office/drawing/2014/main" id="{577BA164-65B5-B95E-8D63-2762BA978749}"/>
              </a:ext>
            </a:extLst>
          </p:cNvPr>
          <p:cNvSpPr>
            <a:spLocks noGrp="1"/>
          </p:cNvSpPr>
          <p:nvPr>
            <p:ph type="title"/>
          </p:nvPr>
        </p:nvSpPr>
        <p:spPr/>
        <p:txBody>
          <a:bodyPr/>
          <a:lstStyle/>
          <a:p>
            <a:r>
              <a:rPr lang="sv-SE" dirty="0"/>
              <a:t>Regler vid skördarrapportering av VIOL 3 produkt  </a:t>
            </a:r>
          </a:p>
        </p:txBody>
      </p:sp>
    </p:spTree>
    <p:extLst>
      <p:ext uri="{BB962C8B-B14F-4D97-AF65-F5344CB8AC3E}">
        <p14:creationId xmlns:p14="http://schemas.microsoft.com/office/powerpoint/2010/main" val="1697334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9FADFFF-A33A-E0A9-1348-4FBF75AFCE35}"/>
              </a:ext>
            </a:extLst>
          </p:cNvPr>
          <p:cNvSpPr>
            <a:spLocks noGrp="1"/>
          </p:cNvSpPr>
          <p:nvPr>
            <p:ph type="body" sz="quarter" idx="10"/>
          </p:nvPr>
        </p:nvSpPr>
        <p:spPr/>
        <p:txBody>
          <a:bodyPr/>
          <a:lstStyle/>
          <a:p>
            <a:endParaRPr lang="sv-SE"/>
          </a:p>
        </p:txBody>
      </p:sp>
      <p:sp>
        <p:nvSpPr>
          <p:cNvPr id="3" name="Platshållare för text 2">
            <a:extLst>
              <a:ext uri="{FF2B5EF4-FFF2-40B4-BE49-F238E27FC236}">
                <a16:creationId xmlns:a16="http://schemas.microsoft.com/office/drawing/2014/main" id="{97B60316-49F3-36FA-12C8-11375AC8A004}"/>
              </a:ext>
            </a:extLst>
          </p:cNvPr>
          <p:cNvSpPr>
            <a:spLocks noGrp="1"/>
          </p:cNvSpPr>
          <p:nvPr>
            <p:ph type="body" sz="quarter" idx="11"/>
          </p:nvPr>
        </p:nvSpPr>
        <p:spPr/>
        <p:txBody>
          <a:bodyPr vert="horz" lIns="91440" tIns="45720" rIns="91440" bIns="45720" rtlCol="0" anchor="t">
            <a:normAutofit/>
          </a:bodyPr>
          <a:lstStyle/>
          <a:p>
            <a:r>
              <a:rPr lang="sv-SE" dirty="0">
                <a:ea typeface="Noto Serif"/>
                <a:cs typeface="Noto Serif"/>
              </a:rPr>
              <a:t>2024-11-26</a:t>
            </a:r>
            <a:endParaRPr lang="en-US" dirty="0"/>
          </a:p>
        </p:txBody>
      </p:sp>
      <p:sp>
        <p:nvSpPr>
          <p:cNvPr id="4" name="Rubrik 3">
            <a:extLst>
              <a:ext uri="{FF2B5EF4-FFF2-40B4-BE49-F238E27FC236}">
                <a16:creationId xmlns:a16="http://schemas.microsoft.com/office/drawing/2014/main" id="{69592ABE-237B-6316-253B-16E0461B09FA}"/>
              </a:ext>
            </a:extLst>
          </p:cNvPr>
          <p:cNvSpPr>
            <a:spLocks noGrp="1"/>
          </p:cNvSpPr>
          <p:nvPr>
            <p:ph type="title"/>
          </p:nvPr>
        </p:nvSpPr>
        <p:spPr/>
        <p:txBody>
          <a:bodyPr/>
          <a:lstStyle/>
          <a:p>
            <a:r>
              <a:rPr lang="sv-SE" dirty="0"/>
              <a:t>Sammanfattning av viktiga förberedelser inför VIOL 3</a:t>
            </a:r>
          </a:p>
        </p:txBody>
      </p:sp>
    </p:spTree>
    <p:extLst>
      <p:ext uri="{BB962C8B-B14F-4D97-AF65-F5344CB8AC3E}">
        <p14:creationId xmlns:p14="http://schemas.microsoft.com/office/powerpoint/2010/main" val="741635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4618BD4-A59B-132D-A305-791FD7BF8D31}"/>
              </a:ext>
            </a:extLst>
          </p:cNvPr>
          <p:cNvSpPr>
            <a:spLocks noGrp="1"/>
          </p:cNvSpPr>
          <p:nvPr>
            <p:ph idx="1"/>
          </p:nvPr>
        </p:nvSpPr>
        <p:spPr/>
        <p:txBody>
          <a:bodyPr/>
          <a:lstStyle/>
          <a:p>
            <a:r>
              <a:rPr lang="sv-SE" dirty="0"/>
              <a:t>Bestämma vilka handelssortiment som ska användas vid produktionsrapportering i VIOL 3. Skapa nya PIN för dessa.</a:t>
            </a:r>
          </a:p>
          <a:p>
            <a:r>
              <a:rPr lang="sv-SE" dirty="0"/>
              <a:t>Ha plan för hur produktionsunderlag ska skapas så de motsvarar vad som ska produktionsrapporteras</a:t>
            </a:r>
          </a:p>
          <a:p>
            <a:r>
              <a:rPr lang="sv-SE" dirty="0"/>
              <a:t>Säkerställa att maskinförare som använder Rapp (och inte har något SDCID sedan tidigare) beställer nytt SDCID för att kunna rapportera via Rapp i VIOL 3.  En förutsättning för ny ansökan om maskinförarkoppling som sedan ska godkännas innan rapportering </a:t>
            </a:r>
            <a:r>
              <a:rPr lang="sv-SE"/>
              <a:t>kan börja.</a:t>
            </a:r>
            <a:endParaRPr lang="sv-SE" dirty="0"/>
          </a:p>
        </p:txBody>
      </p:sp>
      <p:sp>
        <p:nvSpPr>
          <p:cNvPr id="3" name="Rubrik 2">
            <a:extLst>
              <a:ext uri="{FF2B5EF4-FFF2-40B4-BE49-F238E27FC236}">
                <a16:creationId xmlns:a16="http://schemas.microsoft.com/office/drawing/2014/main" id="{3F066A39-EF55-2131-9FBC-1E392B3492B2}"/>
              </a:ext>
            </a:extLst>
          </p:cNvPr>
          <p:cNvSpPr>
            <a:spLocks noGrp="1"/>
          </p:cNvSpPr>
          <p:nvPr>
            <p:ph type="title"/>
          </p:nvPr>
        </p:nvSpPr>
        <p:spPr/>
        <p:txBody>
          <a:bodyPr/>
          <a:lstStyle/>
          <a:p>
            <a:r>
              <a:rPr lang="sv-SE" dirty="0"/>
              <a:t>Sammanfattning av förberedelser för uppdragsgivare</a:t>
            </a:r>
          </a:p>
        </p:txBody>
      </p:sp>
    </p:spTree>
    <p:extLst>
      <p:ext uri="{BB962C8B-B14F-4D97-AF65-F5344CB8AC3E}">
        <p14:creationId xmlns:p14="http://schemas.microsoft.com/office/powerpoint/2010/main" val="1276658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18171B0-C88B-C2FE-6A5C-E4B036CB80D8}"/>
              </a:ext>
            </a:extLst>
          </p:cNvPr>
          <p:cNvSpPr>
            <a:spLocks noGrp="1"/>
          </p:cNvSpPr>
          <p:nvPr>
            <p:ph idx="1"/>
          </p:nvPr>
        </p:nvSpPr>
        <p:spPr>
          <a:xfrm>
            <a:off x="838200" y="1825626"/>
            <a:ext cx="10833100" cy="4123482"/>
          </a:xfrm>
        </p:spPr>
        <p:txBody>
          <a:bodyPr/>
          <a:lstStyle/>
          <a:p>
            <a:r>
              <a:rPr lang="sv-SE" dirty="0"/>
              <a:t>Inför uppgradering av Sender XC kontrollera att senaste versionen 1.13 är installerad.</a:t>
            </a:r>
          </a:p>
          <a:p>
            <a:r>
              <a:rPr lang="sv-SE" dirty="0"/>
              <a:t>Uppdatera till Sender XC 2.0 när det kommer en uppmaning till det.</a:t>
            </a:r>
          </a:p>
          <a:p>
            <a:r>
              <a:rPr lang="sv-SE" dirty="0"/>
              <a:t>Om inte förutsättning för uppgradering till ny Sender XC finns ha en plan för hur rapportering ska ske mot VIOL 3.</a:t>
            </a:r>
          </a:p>
          <a:p>
            <a:r>
              <a:rPr lang="sv-SE" dirty="0"/>
              <a:t>Om Rapp, beställa identitet och därefter göra ny maskinföransökan för att kunna rapportera mot VIOL 3.</a:t>
            </a:r>
          </a:p>
          <a:p>
            <a:r>
              <a:rPr lang="sv-SE" dirty="0"/>
              <a:t>Få information från uppdragsgivare om vilka handelssortiment som ska användas vid produktionsrapportering mot </a:t>
            </a:r>
            <a:r>
              <a:rPr lang="sv-SE"/>
              <a:t>VIOL 3.</a:t>
            </a:r>
            <a:endParaRPr lang="sv-SE" dirty="0"/>
          </a:p>
          <a:p>
            <a:endParaRPr lang="sv-SE" dirty="0"/>
          </a:p>
        </p:txBody>
      </p:sp>
      <p:sp>
        <p:nvSpPr>
          <p:cNvPr id="3" name="Rubrik 2">
            <a:extLst>
              <a:ext uri="{FF2B5EF4-FFF2-40B4-BE49-F238E27FC236}">
                <a16:creationId xmlns:a16="http://schemas.microsoft.com/office/drawing/2014/main" id="{3B95844F-F95F-0C55-251E-BCFAC300788A}"/>
              </a:ext>
            </a:extLst>
          </p:cNvPr>
          <p:cNvSpPr>
            <a:spLocks noGrp="1"/>
          </p:cNvSpPr>
          <p:nvPr>
            <p:ph type="title"/>
          </p:nvPr>
        </p:nvSpPr>
        <p:spPr/>
        <p:txBody>
          <a:bodyPr/>
          <a:lstStyle/>
          <a:p>
            <a:r>
              <a:rPr lang="sv-SE" dirty="0"/>
              <a:t>Sammanfattning av förberedelser i maskiner som produktionsrapporterar</a:t>
            </a:r>
          </a:p>
        </p:txBody>
      </p:sp>
    </p:spTree>
    <p:extLst>
      <p:ext uri="{BB962C8B-B14F-4D97-AF65-F5344CB8AC3E}">
        <p14:creationId xmlns:p14="http://schemas.microsoft.com/office/powerpoint/2010/main" val="74902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6F4F972-C350-6C7E-BB10-BEA031034D85}"/>
              </a:ext>
            </a:extLst>
          </p:cNvPr>
          <p:cNvSpPr>
            <a:spLocks noGrp="1"/>
          </p:cNvSpPr>
          <p:nvPr>
            <p:ph idx="1"/>
          </p:nvPr>
        </p:nvSpPr>
        <p:spPr/>
        <p:txBody>
          <a:bodyPr/>
          <a:lstStyle/>
          <a:p>
            <a:pPr marL="4762" indent="0">
              <a:buNone/>
            </a:pPr>
            <a:r>
              <a:rPr lang="sv-SE" dirty="0"/>
              <a:t>Den tredje generationen av VIOL, Biometrias och skogsbranschens system för redovisning, hantering och sammanställning av virkesvolymer och virkesvärden, är nu klar för driftsättning. </a:t>
            </a:r>
          </a:p>
          <a:p>
            <a:pPr marL="4762" indent="0">
              <a:buNone/>
            </a:pPr>
            <a:r>
              <a:rPr lang="sv-SE" dirty="0"/>
              <a:t>Från den 3 maj blir det möjligt att redovisa volymer i det nya systemet.</a:t>
            </a:r>
          </a:p>
          <a:p>
            <a:pPr marL="4762" indent="0">
              <a:buNone/>
            </a:pPr>
            <a:r>
              <a:rPr lang="sv-SE" dirty="0"/>
              <a:t>Det kommer inte vara möjligt att redovisa någonting i båda systemen. Det som påbörjas i VIOL 2 måste göras klart där medan nya affärer som startas upp efter den 3 maj bara hanteras i VIOL 3.</a:t>
            </a:r>
          </a:p>
          <a:p>
            <a:pPr marL="4762" indent="0">
              <a:buNone/>
            </a:pPr>
            <a:r>
              <a:rPr lang="sv-SE" dirty="0"/>
              <a:t>Under en övergångsperiod kommer både VIOL 2 och VIOL 3 vara i gång parallellt. Under denna period är det viktigt att veta om det är VIOL 2 eller VIOL 3 som gäller för det aktuella objektet.</a:t>
            </a:r>
            <a:br>
              <a:rPr lang="sv-SE" dirty="0"/>
            </a:br>
            <a:br>
              <a:rPr lang="sv-SE" dirty="0"/>
            </a:br>
            <a:endParaRPr lang="sv-SE" dirty="0"/>
          </a:p>
          <a:p>
            <a:pPr marL="4762" indent="0">
              <a:buNone/>
            </a:pPr>
            <a:endParaRPr lang="sv-SE" dirty="0"/>
          </a:p>
        </p:txBody>
      </p:sp>
      <p:sp>
        <p:nvSpPr>
          <p:cNvPr id="3" name="Rubrik 2">
            <a:extLst>
              <a:ext uri="{FF2B5EF4-FFF2-40B4-BE49-F238E27FC236}">
                <a16:creationId xmlns:a16="http://schemas.microsoft.com/office/drawing/2014/main" id="{6B98FE9C-76D2-BDFD-6FEE-CA7E33E081E7}"/>
              </a:ext>
            </a:extLst>
          </p:cNvPr>
          <p:cNvSpPr>
            <a:spLocks noGrp="1"/>
          </p:cNvSpPr>
          <p:nvPr>
            <p:ph type="title"/>
          </p:nvPr>
        </p:nvSpPr>
        <p:spPr/>
        <p:txBody>
          <a:bodyPr>
            <a:normAutofit fontScale="90000"/>
          </a:bodyPr>
          <a:lstStyle/>
          <a:p>
            <a:r>
              <a:rPr lang="sv-SE" dirty="0"/>
              <a:t>VIOL 3 ersätter VIOL 2</a:t>
            </a:r>
            <a:br>
              <a:rPr lang="sv-SE" dirty="0"/>
            </a:br>
            <a:br>
              <a:rPr lang="sv-SE" sz="900" dirty="0"/>
            </a:br>
            <a:r>
              <a:rPr lang="sv-SE" sz="1700" dirty="0"/>
              <a:t>(Den kommande versionen av VIOL benämns i denna presentation som VIOL 3 och den nuvarande/äldre som VIOL 2)</a:t>
            </a:r>
          </a:p>
        </p:txBody>
      </p:sp>
    </p:spTree>
    <p:extLst>
      <p:ext uri="{BB962C8B-B14F-4D97-AF65-F5344CB8AC3E}">
        <p14:creationId xmlns:p14="http://schemas.microsoft.com/office/powerpoint/2010/main" val="98706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A148D67-A1D0-8FE4-2A7F-887D2D2FFC39}"/>
              </a:ext>
            </a:extLst>
          </p:cNvPr>
          <p:cNvSpPr>
            <a:spLocks noGrp="1"/>
          </p:cNvSpPr>
          <p:nvPr>
            <p:ph type="body" sz="quarter" idx="10"/>
          </p:nvPr>
        </p:nvSpPr>
        <p:spPr/>
        <p:txBody>
          <a:bodyPr/>
          <a:lstStyle/>
          <a:p>
            <a:r>
              <a:rPr lang="sv-SE" dirty="0"/>
              <a:t>Styr vad som kan produktionsrapporteras</a:t>
            </a:r>
          </a:p>
        </p:txBody>
      </p:sp>
      <p:sp>
        <p:nvSpPr>
          <p:cNvPr id="3" name="Platshållare för text 2">
            <a:extLst>
              <a:ext uri="{FF2B5EF4-FFF2-40B4-BE49-F238E27FC236}">
                <a16:creationId xmlns:a16="http://schemas.microsoft.com/office/drawing/2014/main" id="{947EBCEA-8943-59DC-D1F6-A453F480F782}"/>
              </a:ext>
            </a:extLst>
          </p:cNvPr>
          <p:cNvSpPr>
            <a:spLocks noGrp="1"/>
          </p:cNvSpPr>
          <p:nvPr>
            <p:ph type="body" sz="quarter" idx="11"/>
          </p:nvPr>
        </p:nvSpPr>
        <p:spPr/>
        <p:txBody>
          <a:bodyPr vert="horz" lIns="91440" tIns="45720" rIns="91440" bIns="45720" rtlCol="0" anchor="t">
            <a:normAutofit/>
          </a:bodyPr>
          <a:lstStyle/>
          <a:p>
            <a:r>
              <a:rPr lang="sv-SE" dirty="0">
                <a:ea typeface="Noto Serif"/>
                <a:cs typeface="Noto Serif"/>
              </a:rPr>
              <a:t>2024-11-26</a:t>
            </a:r>
            <a:endParaRPr lang="en-US" dirty="0"/>
          </a:p>
        </p:txBody>
      </p:sp>
      <p:sp>
        <p:nvSpPr>
          <p:cNvPr id="4" name="Rubrik 3">
            <a:extLst>
              <a:ext uri="{FF2B5EF4-FFF2-40B4-BE49-F238E27FC236}">
                <a16:creationId xmlns:a16="http://schemas.microsoft.com/office/drawing/2014/main" id="{D0718825-DE7E-BADE-AB10-B09DAD6ADAC9}"/>
              </a:ext>
            </a:extLst>
          </p:cNvPr>
          <p:cNvSpPr>
            <a:spLocks noGrp="1"/>
          </p:cNvSpPr>
          <p:nvPr>
            <p:ph type="title"/>
          </p:nvPr>
        </p:nvSpPr>
        <p:spPr/>
        <p:txBody>
          <a:bodyPr/>
          <a:lstStyle/>
          <a:p>
            <a:r>
              <a:rPr lang="sv-SE" dirty="0"/>
              <a:t>Produktionsunderlag och avtalsobjekt 	</a:t>
            </a:r>
          </a:p>
        </p:txBody>
      </p:sp>
    </p:spTree>
    <p:extLst>
      <p:ext uri="{BB962C8B-B14F-4D97-AF65-F5344CB8AC3E}">
        <p14:creationId xmlns:p14="http://schemas.microsoft.com/office/powerpoint/2010/main" val="362222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A67764C-964A-C341-E5BE-4D516FD315F5}"/>
              </a:ext>
            </a:extLst>
          </p:cNvPr>
          <p:cNvSpPr>
            <a:spLocks noGrp="1"/>
          </p:cNvSpPr>
          <p:nvPr>
            <p:ph idx="1"/>
          </p:nvPr>
        </p:nvSpPr>
        <p:spPr/>
        <p:txBody>
          <a:bodyPr/>
          <a:lstStyle/>
          <a:p>
            <a:r>
              <a:rPr lang="sv-SE" dirty="0"/>
              <a:t>Med VIOL 3 införs avtalsobjektet som den sammanhållande identiteten som håller ihop vad som kommer från ett objekt. Det är avtalsobjektet som gör det möjligt att följa vad som händer vid avverkning, skotning, lastbilstransport och inmätning vid industri</a:t>
            </a:r>
          </a:p>
          <a:p>
            <a:r>
              <a:rPr lang="sv-SE" dirty="0"/>
              <a:t>Fungerar till stora delar som virkesordern i VIOL 2. Lika viktigt som tidigare att rätt identitet på avtalsobjektet anges vid produktionsrapporteringen för att volymer ska hamna rätt.</a:t>
            </a:r>
          </a:p>
          <a:p>
            <a:r>
              <a:rPr lang="sv-SE" dirty="0"/>
              <a:t>Identiteten på avtalsobjektet är ett 8-siffrigt nummer (precis som för virkesordern i VIOL 2). </a:t>
            </a:r>
            <a:br>
              <a:rPr lang="sv-SE" dirty="0"/>
            </a:br>
            <a:r>
              <a:rPr lang="sv-SE" dirty="0"/>
              <a:t>Kan kännas igen genom att alla avtalsobjekt till att börja med kommer inledas med siffrorna 11, </a:t>
            </a:r>
            <a:br>
              <a:rPr lang="sv-SE" dirty="0"/>
            </a:br>
            <a:r>
              <a:rPr lang="sv-SE" dirty="0"/>
              <a:t>exempelvis 11000087.</a:t>
            </a:r>
          </a:p>
        </p:txBody>
      </p:sp>
      <p:sp>
        <p:nvSpPr>
          <p:cNvPr id="3" name="Rubrik 2">
            <a:extLst>
              <a:ext uri="{FF2B5EF4-FFF2-40B4-BE49-F238E27FC236}">
                <a16:creationId xmlns:a16="http://schemas.microsoft.com/office/drawing/2014/main" id="{DE9F8CE8-1356-F38B-10D6-958AB061B3AC}"/>
              </a:ext>
            </a:extLst>
          </p:cNvPr>
          <p:cNvSpPr>
            <a:spLocks noGrp="1"/>
          </p:cNvSpPr>
          <p:nvPr>
            <p:ph type="title"/>
          </p:nvPr>
        </p:nvSpPr>
        <p:spPr/>
        <p:txBody>
          <a:bodyPr/>
          <a:lstStyle/>
          <a:p>
            <a:r>
              <a:rPr lang="sv-SE" dirty="0"/>
              <a:t>Avtalsobjekt istället för virkesorder</a:t>
            </a:r>
          </a:p>
        </p:txBody>
      </p:sp>
    </p:spTree>
    <p:extLst>
      <p:ext uri="{BB962C8B-B14F-4D97-AF65-F5344CB8AC3E}">
        <p14:creationId xmlns:p14="http://schemas.microsoft.com/office/powerpoint/2010/main" val="245011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1CB1E52-102C-C20E-FA8E-34EDAB9E718C}"/>
              </a:ext>
            </a:extLst>
          </p:cNvPr>
          <p:cNvSpPr>
            <a:spLocks noGrp="1"/>
          </p:cNvSpPr>
          <p:nvPr>
            <p:ph idx="1"/>
          </p:nvPr>
        </p:nvSpPr>
        <p:spPr/>
        <p:txBody>
          <a:bodyPr/>
          <a:lstStyle/>
          <a:p>
            <a:r>
              <a:rPr lang="sv-SE" dirty="0"/>
              <a:t>Produktionsunderlaget kan ses som en fristående del av avtalsobjektet. </a:t>
            </a:r>
          </a:p>
          <a:p>
            <a:r>
              <a:rPr lang="sv-SE" dirty="0"/>
              <a:t>Det är </a:t>
            </a:r>
            <a:r>
              <a:rPr lang="sv-SE" b="1" dirty="0"/>
              <a:t>ett produktionsunderlag per avtalsobjekt</a:t>
            </a:r>
            <a:r>
              <a:rPr lang="sv-SE" dirty="0"/>
              <a:t>. De har samma identitet.</a:t>
            </a:r>
          </a:p>
          <a:p>
            <a:r>
              <a:rPr lang="sv-SE" dirty="0"/>
              <a:t>Produktionsunderlaget är en förutsättning för att kunna rapportera skördade och/eller skotade volymer. </a:t>
            </a:r>
          </a:p>
          <a:p>
            <a:r>
              <a:rPr lang="sv-SE" dirty="0"/>
              <a:t>Det är uppdragsgivaren som skapar produktionsunderlaget.</a:t>
            </a:r>
          </a:p>
          <a:p>
            <a:r>
              <a:rPr lang="sv-SE" dirty="0"/>
              <a:t>Produktionsunderlaget kan skapas i företagsspecifika system och skickas till Biometria eller direkt i  Produktionssystemet som är Biometrias användargränssnitt för administration av produktionsuppgifter. </a:t>
            </a:r>
          </a:p>
        </p:txBody>
      </p:sp>
      <p:sp>
        <p:nvSpPr>
          <p:cNvPr id="3" name="Rubrik 2">
            <a:extLst>
              <a:ext uri="{FF2B5EF4-FFF2-40B4-BE49-F238E27FC236}">
                <a16:creationId xmlns:a16="http://schemas.microsoft.com/office/drawing/2014/main" id="{3F8E8F4B-D97B-3F67-9476-637E7CC2E0FB}"/>
              </a:ext>
            </a:extLst>
          </p:cNvPr>
          <p:cNvSpPr>
            <a:spLocks noGrp="1"/>
          </p:cNvSpPr>
          <p:nvPr>
            <p:ph type="title"/>
          </p:nvPr>
        </p:nvSpPr>
        <p:spPr/>
        <p:txBody>
          <a:bodyPr/>
          <a:lstStyle/>
          <a:p>
            <a:r>
              <a:rPr lang="sv-SE" dirty="0"/>
              <a:t>Produktionsunderlaget är förutsättningen för rapportering</a:t>
            </a:r>
          </a:p>
        </p:txBody>
      </p:sp>
    </p:spTree>
    <p:extLst>
      <p:ext uri="{BB962C8B-B14F-4D97-AF65-F5344CB8AC3E}">
        <p14:creationId xmlns:p14="http://schemas.microsoft.com/office/powerpoint/2010/main" val="135428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1CB1E52-102C-C20E-FA8E-34EDAB9E718C}"/>
              </a:ext>
            </a:extLst>
          </p:cNvPr>
          <p:cNvSpPr>
            <a:spLocks noGrp="1"/>
          </p:cNvSpPr>
          <p:nvPr>
            <p:ph idx="1"/>
          </p:nvPr>
        </p:nvSpPr>
        <p:spPr/>
        <p:txBody>
          <a:bodyPr/>
          <a:lstStyle/>
          <a:p>
            <a:r>
              <a:rPr lang="sv-SE" b="1" dirty="0"/>
              <a:t>På produktionsunderlaget definieras vilka handelssortiment som är godkända att produktionsrapportera </a:t>
            </a:r>
            <a:r>
              <a:rPr lang="sv-SE" dirty="0"/>
              <a:t>på det aktuella objektet. Det är kombinationen handelssortiment och vilken mottagningsplats det är producerat för som måste överensstämma mellan rapportering och produktionsunderlag. </a:t>
            </a:r>
          </a:p>
          <a:p>
            <a:r>
              <a:rPr lang="sv-SE" dirty="0"/>
              <a:t>Är mottagningsplats okänd eller inte bestämd vid rapporteringen krävs det att handelssortimentet registreras utan mottagningsplats </a:t>
            </a:r>
            <a:r>
              <a:rPr lang="sv-SE"/>
              <a:t>på produktionsunderlaget.</a:t>
            </a:r>
            <a:endParaRPr lang="sv-SE" dirty="0"/>
          </a:p>
          <a:p>
            <a:r>
              <a:rPr lang="sv-SE" dirty="0"/>
              <a:t>Rapporteras annat än det som finns definierat på produktionsunderlaget blir dessa volymer avvisade och behöver rättas i Produktionssystemet av uppdragsgivaren. Det går inte att skicka om justerade filer från maskinen.</a:t>
            </a:r>
          </a:p>
        </p:txBody>
      </p:sp>
      <p:sp>
        <p:nvSpPr>
          <p:cNvPr id="3" name="Rubrik 2">
            <a:extLst>
              <a:ext uri="{FF2B5EF4-FFF2-40B4-BE49-F238E27FC236}">
                <a16:creationId xmlns:a16="http://schemas.microsoft.com/office/drawing/2014/main" id="{3F8E8F4B-D97B-3F67-9476-637E7CC2E0FB}"/>
              </a:ext>
            </a:extLst>
          </p:cNvPr>
          <p:cNvSpPr>
            <a:spLocks noGrp="1"/>
          </p:cNvSpPr>
          <p:nvPr>
            <p:ph type="title"/>
          </p:nvPr>
        </p:nvSpPr>
        <p:spPr>
          <a:xfrm>
            <a:off x="838200" y="795403"/>
            <a:ext cx="11106150" cy="895285"/>
          </a:xfrm>
        </p:spPr>
        <p:txBody>
          <a:bodyPr/>
          <a:lstStyle/>
          <a:p>
            <a:r>
              <a:rPr lang="sv-SE" dirty="0"/>
              <a:t>Produktionsunderlag styr vad som kan produktionsrapporteras</a:t>
            </a:r>
          </a:p>
        </p:txBody>
      </p:sp>
    </p:spTree>
    <p:extLst>
      <p:ext uri="{BB962C8B-B14F-4D97-AF65-F5344CB8AC3E}">
        <p14:creationId xmlns:p14="http://schemas.microsoft.com/office/powerpoint/2010/main" val="252643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236CA51-C7AC-1F5F-0D2A-D0BF0B175983}"/>
              </a:ext>
            </a:extLst>
          </p:cNvPr>
          <p:cNvSpPr>
            <a:spLocks noGrp="1"/>
          </p:cNvSpPr>
          <p:nvPr>
            <p:ph idx="1"/>
          </p:nvPr>
        </p:nvSpPr>
        <p:spPr/>
        <p:txBody>
          <a:bodyPr/>
          <a:lstStyle/>
          <a:p>
            <a:r>
              <a:rPr lang="sv-SE" dirty="0"/>
              <a:t>Både objektinstruktionen och produktionsunderlaget definierar vad som är möjligt att producera/produktionsrapportera till Biometria på ett avverkningsobjekt.</a:t>
            </a:r>
          </a:p>
          <a:p>
            <a:r>
              <a:rPr lang="sv-SE" dirty="0"/>
              <a:t>Överensstämmer produktionsunderlaget med innehållet i de PIN/FDI som skördaren/skotaren kan använda på ett objekt kommer rapporteringen till Biometria godkännas.</a:t>
            </a:r>
          </a:p>
          <a:p>
            <a:r>
              <a:rPr lang="sv-SE" dirty="0"/>
              <a:t>Det är dock inte alltid ett till ett förhållande mellan innehållet i </a:t>
            </a:r>
            <a:r>
              <a:rPr lang="sv-SE" u="sng" dirty="0"/>
              <a:t>en</a:t>
            </a:r>
            <a:r>
              <a:rPr lang="sv-SE" dirty="0"/>
              <a:t> </a:t>
            </a:r>
            <a:r>
              <a:rPr lang="sv-SE" dirty="0" err="1"/>
              <a:t>produktdefinition</a:t>
            </a:r>
            <a:r>
              <a:rPr lang="sv-SE" dirty="0"/>
              <a:t> (ProductUserID) och vad som anges på </a:t>
            </a:r>
            <a:r>
              <a:rPr lang="sv-SE" u="sng" dirty="0"/>
              <a:t>en</a:t>
            </a:r>
            <a:r>
              <a:rPr lang="sv-SE" dirty="0"/>
              <a:t> produktionsunderlagsrad.</a:t>
            </a:r>
          </a:p>
          <a:p>
            <a:r>
              <a:rPr lang="sv-SE" dirty="0"/>
              <a:t>Ofta kan skördaren ha flera olika PIN som alla har samma kombination av handelssortiment och mottagningsplats och därmed kommer få träff mot samma produktionsunderlagsrad. </a:t>
            </a:r>
          </a:p>
          <a:p>
            <a:r>
              <a:rPr lang="sv-SE" dirty="0"/>
              <a:t>Ett exempel är barrmassaved där skördaren oftast har en instruktion för barrmassaved tall och en annan för barrmassaved gran. I båda anges samma handelssortiment barrmassaved. Det räcker då med en produktionsunderlagsrad för barrmassaved för att rapporteringen ska godkännas.</a:t>
            </a:r>
          </a:p>
        </p:txBody>
      </p:sp>
      <p:sp>
        <p:nvSpPr>
          <p:cNvPr id="3" name="Rubrik 2">
            <a:extLst>
              <a:ext uri="{FF2B5EF4-FFF2-40B4-BE49-F238E27FC236}">
                <a16:creationId xmlns:a16="http://schemas.microsoft.com/office/drawing/2014/main" id="{A4D98192-059F-3BF4-6CAC-C3F38B8B3229}"/>
              </a:ext>
            </a:extLst>
          </p:cNvPr>
          <p:cNvSpPr>
            <a:spLocks noGrp="1"/>
          </p:cNvSpPr>
          <p:nvPr>
            <p:ph type="title"/>
          </p:nvPr>
        </p:nvSpPr>
        <p:spPr/>
        <p:txBody>
          <a:bodyPr/>
          <a:lstStyle/>
          <a:p>
            <a:r>
              <a:rPr lang="sv-SE" dirty="0"/>
              <a:t>Paralleller mellan innehåll i objektinstruktion (OIN/FOI) och produktionsunderlag</a:t>
            </a:r>
          </a:p>
        </p:txBody>
      </p:sp>
    </p:spTree>
    <p:extLst>
      <p:ext uri="{BB962C8B-B14F-4D97-AF65-F5344CB8AC3E}">
        <p14:creationId xmlns:p14="http://schemas.microsoft.com/office/powerpoint/2010/main" val="938364222"/>
      </p:ext>
    </p:extLst>
  </p:cSld>
  <p:clrMapOvr>
    <a:masterClrMapping/>
  </p:clrMapOvr>
</p:sld>
</file>

<file path=ppt/theme/theme1.xml><?xml version="1.0" encoding="utf-8"?>
<a:theme xmlns:a="http://schemas.openxmlformats.org/drawingml/2006/main" name="1_Office-tema">
  <a:themeElements>
    <a:clrScheme name="Biometria">
      <a:dk1>
        <a:srgbClr val="000000"/>
      </a:dk1>
      <a:lt1>
        <a:srgbClr val="FFFFFF"/>
      </a:lt1>
      <a:dk2>
        <a:srgbClr val="000000"/>
      </a:dk2>
      <a:lt2>
        <a:srgbClr val="FFFFFF"/>
      </a:lt2>
      <a:accent1>
        <a:srgbClr val="3B9637"/>
      </a:accent1>
      <a:accent2>
        <a:srgbClr val="007950"/>
      </a:accent2>
      <a:accent3>
        <a:srgbClr val="F59D24"/>
      </a:accent3>
      <a:accent4>
        <a:srgbClr val="A2C617"/>
      </a:accent4>
      <a:accent5>
        <a:srgbClr val="A0306E"/>
      </a:accent5>
      <a:accent6>
        <a:srgbClr val="DFDCD8"/>
      </a:accent6>
      <a:hlink>
        <a:srgbClr val="1F6575"/>
      </a:hlink>
      <a:folHlink>
        <a:srgbClr val="954F72"/>
      </a:folHlink>
    </a:clrScheme>
    <a:fontScheme name="Anpassat 2">
      <a:majorFont>
        <a:latin typeface="Open Sans"/>
        <a:ea typeface=""/>
        <a:cs typeface=""/>
      </a:majorFont>
      <a:minorFont>
        <a:latin typeface="Noto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4F28F9B-9241-47E1-894D-056C9A28C4FE}" vid="{20B3580C-25FD-40A1-A7E9-1947B7E4155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rbetspaket xmlns="53321a75-8d0e-4db9-9998-8d8cd5ca4dcc">AP70 - Kommunikation</Arbetspaket>
    <Status xmlns="53321a75-8d0e-4db9-9998-8d8cd5ca4dcc">Under arbete</Status>
    <Delprojekt xmlns="53321a75-8d0e-4db9-9998-8d8cd5ca4dcc">Produktion VIOL3 - Delprojekt 1</Delprojekt>
    <Dokumenttyp xmlns="53321a75-8d0e-4db9-9998-8d8cd5ca4dcc">Presentationsmaterial</Dokumenttyp>
    <Kravgrupp xmlns="53321a75-8d0e-4db9-9998-8d8cd5ca4dcc">Beta</Kravgrupp>
    <_dlc_DocId xmlns="43ed25ef-2dbd-4cc0-ad8c-2f6480d3235f">SDCPROJ-1884046213-579</_dlc_DocId>
    <_dlc_DocIdUrl xmlns="43ed25ef-2dbd-4cc0-ad8c-2f6480d3235f">
      <Url>https://sdcekfor.sharepoint.com/sites/sdcprojekt/ftl/_layouts/15/DocIdRedir.aspx?ID=SDCPROJ-1884046213-579</Url>
      <Description>SDCPROJ-1884046213-579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BE80EC41DCC74A9FED109E87EC8981" ma:contentTypeVersion="57" ma:contentTypeDescription="Create a new document." ma:contentTypeScope="" ma:versionID="22e0e0b533e9b1eec841a755599ccdcc">
  <xsd:schema xmlns:xsd="http://www.w3.org/2001/XMLSchema" xmlns:xs="http://www.w3.org/2001/XMLSchema" xmlns:p="http://schemas.microsoft.com/office/2006/metadata/properties" xmlns:ns2="53321a75-8d0e-4db9-9998-8d8cd5ca4dcc" xmlns:ns3="43ed25ef-2dbd-4cc0-ad8c-2f6480d3235f" xmlns:ns4="349b0cb7-00a0-4575-8e11-58521688a287" targetNamespace="http://schemas.microsoft.com/office/2006/metadata/properties" ma:root="true" ma:fieldsID="00f7007434cd1fd728da4ba23e54b3b1" ns2:_="" ns3:_="" ns4:_="">
    <xsd:import namespace="53321a75-8d0e-4db9-9998-8d8cd5ca4dcc"/>
    <xsd:import namespace="43ed25ef-2dbd-4cc0-ad8c-2f6480d3235f"/>
    <xsd:import namespace="349b0cb7-00a0-4575-8e11-58521688a287"/>
    <xsd:element name="properties">
      <xsd:complexType>
        <xsd:sequence>
          <xsd:element name="documentManagement">
            <xsd:complexType>
              <xsd:all>
                <xsd:element ref="ns2:Delprojekt"/>
                <xsd:element ref="ns2:Arbetspaket"/>
                <xsd:element ref="ns2:Kravgrupp"/>
                <xsd:element ref="ns2:Dokumenttyp"/>
                <xsd:element ref="ns2:Status"/>
                <xsd:element ref="ns3:_dlc_DocId" minOccurs="0"/>
                <xsd:element ref="ns3:_dlc_DocIdUrl" minOccurs="0"/>
                <xsd:element ref="ns3:_dlc_DocIdPersistId" minOccurs="0"/>
                <xsd:element ref="ns4:SharedWithUsers" minOccurs="0"/>
                <xsd:element ref="ns4:SharedWithDetails" minOccurs="0"/>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321a75-8d0e-4db9-9998-8d8cd5ca4dcc" elementFormDefault="qualified">
    <xsd:import namespace="http://schemas.microsoft.com/office/2006/documentManagement/types"/>
    <xsd:import namespace="http://schemas.microsoft.com/office/infopath/2007/PartnerControls"/>
    <xsd:element name="Delprojekt" ma:index="2" ma:displayName="Delprojekt" ma:default="Produktion VIOL3 - Delprojekt 1" ma:format="Dropdown" ma:internalName="Delprojekt" ma:readOnly="false">
      <xsd:simpleType>
        <xsd:restriction base="dms:Choice">
          <xsd:enumeration value="Produktion VIOL3 - Gemensamma"/>
          <xsd:enumeration value="Produktion VIOL3 - Delprojekt 1"/>
        </xsd:restriction>
      </xsd:simpleType>
    </xsd:element>
    <xsd:element name="Arbetspaket" ma:index="3" ma:displayName="Arbetspaket" ma:format="Dropdown" ma:internalName="Arbetspaket" ma:readOnly="false">
      <xsd:simpleType>
        <xsd:restriction base="dms:Choice">
          <xsd:enumeration value="AP11 - Projektetablering"/>
          <xsd:enumeration value="AP12 - Detaljera &amp; fastställa kravbild"/>
          <xsd:enumeration value="AP21 - Teknik (förbereda o installera)"/>
          <xsd:enumeration value="AP22 - Etablering och verifiering av lösningsförslag"/>
          <xsd:enumeration value="AP23 - Utveckling av utökad funktionalitet"/>
          <xsd:enumeration value="AP24 - Funktions- och processtest"/>
          <xsd:enumeration value="AP25 - Verifiering av lösningen"/>
          <xsd:enumeration value="AP40 - Projektledning"/>
          <xsd:enumeration value="AP50 - Kompetensförflyttning (utbildning internt projektet)"/>
          <xsd:enumeration value="AP60 - Risk och konsekvensanalys inkl framgångsfaktorer"/>
          <xsd:enumeration value="AP70 - Kommunikation"/>
        </xsd:restriction>
      </xsd:simpleType>
    </xsd:element>
    <xsd:element name="Kravgrupp" ma:index="4" ma:displayName="Kravgrupp" ma:format="Dropdown" ma:internalName="Kravgrupp" ma:readOnly="false">
      <xsd:simpleType>
        <xsd:restriction base="dms:Choice">
          <xsd:enumeration value="Arkitektur"/>
          <xsd:enumeration value="Arkiv"/>
          <xsd:enumeration value="Planera Produktion"/>
          <xsd:enumeration value="Masterdata"/>
          <xsd:enumeration value="Produktionsrapportering Skotare"/>
          <xsd:enumeration value="Produktionsrapportering Skördare"/>
          <xsd:enumeration value="Ersättningsgrundande Skördarmätning"/>
          <xsd:enumeration value="Kvalitetsrapportering Skördare"/>
          <xsd:enumeration value="Rätta/Korrigera"/>
          <xsd:enumeration value="Behörigheter"/>
          <xsd:enumeration value="RAPP anpassning"/>
          <xsd:enumeration value="Sender anpassning"/>
          <xsd:enumeration value="Referensgrupp"/>
          <xsd:enumeration value="BI rapporter"/>
          <xsd:enumeration value="Beta"/>
          <xsd:enumeration value="Produktionsstyrning"/>
          <xsd:enumeration value="Sender XC"/>
          <xsd:enumeration value="Kvantitetsrapportering"/>
          <xsd:enumeration value="N/A"/>
        </xsd:restriction>
      </xsd:simpleType>
    </xsd:element>
    <xsd:element name="Dokumenttyp" ma:index="5" ma:displayName="Dokumenttyp" ma:format="Dropdown" ma:internalName="Dokumenttyp" ma:readOnly="false">
      <xsd:simpleType>
        <xsd:restriction base="dms:Choice">
          <xsd:enumeration value="Protokoll"/>
          <xsd:enumeration value="Presentationsmaterial"/>
          <xsd:enumeration value="Checklista"/>
          <xsd:enumeration value="Lösningsdokument"/>
          <xsd:enumeration value="Projektstyrningsdokument"/>
          <xsd:enumeration value="Slutleverabel"/>
          <xsd:enumeration value="Testdokument"/>
        </xsd:restriction>
      </xsd:simpleType>
    </xsd:element>
    <xsd:element name="Status" ma:index="6" ma:displayName="Status" ma:format="Dropdown" ma:internalName="Status" ma:readOnly="false">
      <xsd:simpleType>
        <xsd:restriction base="dms:Choice">
          <xsd:enumeration value="Under arbete"/>
          <xsd:enumeration value="Klar"/>
          <xsd:enumeration value="Referensmaterial"/>
        </xsd:restriction>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d25ef-2dbd-4cc0-ad8c-2f6480d3235f"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49b0cb7-00a0-4575-8e11-58521688a287"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ma:index="7"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0A433-1AEB-4FB5-A3FD-E2AF8240AFB0}">
  <ds:schemaRefs>
    <ds:schemaRef ds:uri="http://www.w3.org/XML/1998/namespace"/>
    <ds:schemaRef ds:uri="43ed25ef-2dbd-4cc0-ad8c-2f6480d3235f"/>
    <ds:schemaRef ds:uri="http://schemas.microsoft.com/office/2006/documentManagement/types"/>
    <ds:schemaRef ds:uri="http://schemas.microsoft.com/office/infopath/2007/PartnerControls"/>
    <ds:schemaRef ds:uri="http://schemas.openxmlformats.org/package/2006/metadata/core-properties"/>
    <ds:schemaRef ds:uri="53321a75-8d0e-4db9-9998-8d8cd5ca4dcc"/>
    <ds:schemaRef ds:uri="http://purl.org/dc/terms/"/>
    <ds:schemaRef ds:uri="http://purl.org/dc/dcmitype/"/>
    <ds:schemaRef ds:uri="349b0cb7-00a0-4575-8e11-58521688a287"/>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50D9036-6171-492F-8D21-5F12F998B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321a75-8d0e-4db9-9998-8d8cd5ca4dcc"/>
    <ds:schemaRef ds:uri="43ed25ef-2dbd-4cc0-ad8c-2f6480d3235f"/>
    <ds:schemaRef ds:uri="349b0cb7-00a0-4575-8e11-58521688a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A779B3-E420-497A-881C-7CAFCA0045D4}">
  <ds:schemaRefs>
    <ds:schemaRef ds:uri="http://schemas.microsoft.com/sharepoint/events"/>
  </ds:schemaRefs>
</ds:datastoreItem>
</file>

<file path=customXml/itemProps4.xml><?xml version="1.0" encoding="utf-8"?>
<ds:datastoreItem xmlns:ds="http://schemas.openxmlformats.org/officeDocument/2006/customXml" ds:itemID="{C1D25BB4-68CB-4FBA-96B7-0A52C1784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 Biometria maj 2024</Template>
  <TotalTime>1682</TotalTime>
  <Words>2586</Words>
  <Application>Microsoft Office PowerPoint</Application>
  <PresentationFormat>Bredbild</PresentationFormat>
  <Paragraphs>193</Paragraphs>
  <Slides>34</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34</vt:i4>
      </vt:variant>
    </vt:vector>
  </HeadingPairs>
  <TitlesOfParts>
    <vt:vector size="43" baseType="lpstr">
      <vt:lpstr>Aptos</vt:lpstr>
      <vt:lpstr>Arial</vt:lpstr>
      <vt:lpstr>Courier New</vt:lpstr>
      <vt:lpstr>Courier New,monospace</vt:lpstr>
      <vt:lpstr>Noto Serif</vt:lpstr>
      <vt:lpstr>Open Sans</vt:lpstr>
      <vt:lpstr>Systemtypsnitt normalt</vt:lpstr>
      <vt:lpstr>Wingdings</vt:lpstr>
      <vt:lpstr>1_Office-tema</vt:lpstr>
      <vt:lpstr>PowerPoint-presentation</vt:lpstr>
      <vt:lpstr>Viktiga ändringar vid övergången till VIOL 3</vt:lpstr>
      <vt:lpstr>Ändringar vid övergången till  VIOL 3</vt:lpstr>
      <vt:lpstr>VIOL 3 ersätter VIOL 2  (Den kommande versionen av VIOL benämns i denna presentation som VIOL 3 och den nuvarande/äldre som VIOL 2)</vt:lpstr>
      <vt:lpstr>Produktionsunderlag och avtalsobjekt  </vt:lpstr>
      <vt:lpstr>Avtalsobjekt istället för virkesorder</vt:lpstr>
      <vt:lpstr>Produktionsunderlaget är förutsättningen för rapportering</vt:lpstr>
      <vt:lpstr>Produktionsunderlag styr vad som kan produktionsrapporteras</vt:lpstr>
      <vt:lpstr>Paralleller mellan innehåll i objektinstruktion (OIN/FOI) och produktionsunderlag</vt:lpstr>
      <vt:lpstr>Produktionsrapportering mot VIOL3</vt:lpstr>
      <vt:lpstr>Biometria har två applikationer för produktionsrapportering </vt:lpstr>
      <vt:lpstr>Sender XC </vt:lpstr>
      <vt:lpstr>Uppgradering till ny version av Sender XC</vt:lpstr>
      <vt:lpstr>Systemkrav för Sender XC mot VIOL 3</vt:lpstr>
      <vt:lpstr>Krav på StanForD-filen vid rapportering mot VIOL 3</vt:lpstr>
      <vt:lpstr>Rapportering av filer mot VIOL 2 fram till att VIOL 3 öppnas</vt:lpstr>
      <vt:lpstr>Rapportering av filer mot VIOL 3</vt:lpstr>
      <vt:lpstr>Återkoppling tillbaka till avsändaren om kontroller inte uppfylls</vt:lpstr>
      <vt:lpstr>Rapp</vt:lpstr>
      <vt:lpstr>Ny version av Rapp för VIOL 3</vt:lpstr>
      <vt:lpstr>Börja använda Rapp för VIOL 3 –  Steg 1 registrera maskinen hos Biometria</vt:lpstr>
      <vt:lpstr>2 Registrering av användare för Rapp</vt:lpstr>
      <vt:lpstr>Var hittar man Rapp för VIOL 3?</vt:lpstr>
      <vt:lpstr>3 Ansluta sin maskin för rapportering mot en uppdragsgivare</vt:lpstr>
      <vt:lpstr>Använda Rapp i VIOL 3</vt:lpstr>
      <vt:lpstr>Nya Begrepp och identiteter </vt:lpstr>
      <vt:lpstr>Avtalsobjekt ersätter virkesorder</vt:lpstr>
      <vt:lpstr>Handelssortiment ersätter SSTE</vt:lpstr>
      <vt:lpstr>Mottagningsplats</vt:lpstr>
      <vt:lpstr>Skördarrapportering av VIOL 3 produkt (inte obligatoriskt)  </vt:lpstr>
      <vt:lpstr>Regler vid skördarrapportering av VIOL 3 produkt  </vt:lpstr>
      <vt:lpstr>Sammanfattning av viktiga förberedelser inför VIOL 3</vt:lpstr>
      <vt:lpstr>Sammanfattning av förberedelser för uppdragsgivare</vt:lpstr>
      <vt:lpstr>Sammanfattning av förberedelser i maskiner som produktionsrapporterar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Lars Henriksson</dc:creator>
  <dc:description>Info om VIOL 3 riktat till entreprenörer</dc:description>
  <cp:lastModifiedBy>Elin Näslund</cp:lastModifiedBy>
  <cp:revision>176</cp:revision>
  <cp:lastPrinted>2024-09-12T06:04:34Z</cp:lastPrinted>
  <dcterms:created xsi:type="dcterms:W3CDTF">2024-06-27T12:58:03Z</dcterms:created>
  <dcterms:modified xsi:type="dcterms:W3CDTF">2024-11-26T11:59:20Z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0x0101008FBE80EC41DCC74A9FED109E87EC8981</vt:lpwstr>
  </property>
  <property fmtid="{D5CDD505-2E9C-101B-9397-08002B2CF9AE}" pid="3" name="_dlc_DocIdItemGuid">
    <vt:lpwstr>793a14f9-a2ba-4fe0-9cb7-a6769bf2015a</vt:lpwstr>
  </property>
</Properties>
</file>