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68" r:id="rId5"/>
    <p:sldId id="2147472054" r:id="rId6"/>
    <p:sldId id="2147472043" r:id="rId7"/>
    <p:sldId id="2147472048" r:id="rId8"/>
    <p:sldId id="2147472058" r:id="rId9"/>
    <p:sldId id="2147472066" r:id="rId10"/>
    <p:sldId id="2147472049" r:id="rId11"/>
    <p:sldId id="2147472064" r:id="rId12"/>
    <p:sldId id="324" r:id="rId13"/>
    <p:sldId id="2147472065" r:id="rId14"/>
    <p:sldId id="2147472045" r:id="rId15"/>
    <p:sldId id="2147472055" r:id="rId16"/>
    <p:sldId id="2147472067" r:id="rId17"/>
    <p:sldId id="2147472051" r:id="rId18"/>
    <p:sldId id="2147472053" r:id="rId19"/>
    <p:sldId id="1930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0449FB-3E20-46CB-95F0-E0253FD5447E}" v="4" dt="2024-09-24T11:24:22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2" d="100"/>
          <a:sy n="22" d="100"/>
        </p:scale>
        <p:origin x="91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2024-11-01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2021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7448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0997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3425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3721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SIMON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451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0780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9519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916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650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4050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6618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83CBD-E336-42B6-B29C-944C25B6903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7280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2024-11-01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hyperlink" Target="https://youtu.be/AUZv8mGhd08" TargetMode="External"/><Relationship Id="rId4" Type="http://schemas.openxmlformats.org/officeDocument/2006/relationships/hyperlink" Target="https://youtu.be/bV6JPw2IZE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din-resa-mot-viol-3/milstolpar-foer-dig-som-kund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biometria.se/media/4ghnuhxg/oeversikt-milstolpar-kundgrupp-blaa-digital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din-resa-mot-viol-3/bestaellning-av-masterdata-till-produktionsmiljoe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biometria.se/viol-3/anvaendardokumentation/filmer-viol-3/infoer-bestaellning-till-produktionsmiljoe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Test i VIOL 3 | tidigare dragningar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317723"/>
          </a:xfrm>
        </p:spPr>
        <p:txBody>
          <a:bodyPr/>
          <a:lstStyle/>
          <a:p>
            <a:r>
              <a:rPr lang="sv-SE"/>
              <a:t>Under kundgrupp blå digitals sida på Biometria.se (</a:t>
            </a:r>
            <a:r>
              <a:rPr lang="sv-SE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>
                <a:solidFill>
                  <a:schemeClr val="bg2"/>
                </a:solidFill>
              </a:rPr>
              <a:t>) hittar ni inspelningar av tidigare dragningar där ni bl.a. kan se:</a:t>
            </a:r>
          </a:p>
          <a:p>
            <a:pPr lvl="1"/>
            <a:r>
              <a:rPr lang="sv-SE">
                <a:solidFill>
                  <a:schemeClr val="bg2"/>
                </a:solidFill>
              </a:rPr>
              <a:t>Hur man sätter upp ett flöde i testmiljön. Filmen heter ”Digital träff - Mottagande industri – 20240423” (</a:t>
            </a:r>
            <a:r>
              <a:rPr lang="sv-SE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>
                <a:solidFill>
                  <a:schemeClr val="bg2"/>
                </a:solidFill>
              </a:rPr>
              <a:t>)</a:t>
            </a:r>
          </a:p>
          <a:p>
            <a:pPr lvl="1"/>
            <a:r>
              <a:rPr lang="sv-SE">
                <a:solidFill>
                  <a:schemeClr val="bg2"/>
                </a:solidFill>
              </a:rPr>
              <a:t>Hur man sätter upp en prislista i testmiljön. Filmen heter ” Digital träff - Mottagande industri – 20240227” (</a:t>
            </a:r>
            <a:r>
              <a:rPr lang="sv-SE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>
                <a:solidFill>
                  <a:schemeClr val="bg2"/>
                </a:solidFill>
              </a:rPr>
              <a:t>) </a:t>
            </a:r>
          </a:p>
          <a:p>
            <a:r>
              <a:rPr lang="sv-SE">
                <a:solidFill>
                  <a:schemeClr val="bg2"/>
                </a:solidFill>
              </a:rPr>
              <a:t>Det finns även E-utbildningar att genomföra. Dessa hittar ni via mina sidor på Biometria.se </a:t>
            </a:r>
            <a:endParaRPr lang="sv-SE"/>
          </a:p>
          <a:p>
            <a:pPr marL="4762" indent="0">
              <a:buNone/>
            </a:pPr>
            <a:r>
              <a:rPr lang="sv-SE"/>
              <a:t> </a:t>
            </a:r>
          </a:p>
          <a:p>
            <a:pPr marL="4762" indent="0">
              <a:buNone/>
            </a:pPr>
            <a:r>
              <a:rPr lang="sv-SE"/>
              <a:t> </a:t>
            </a:r>
          </a:p>
          <a:p>
            <a:pPr marL="4762" indent="0">
              <a:buNone/>
            </a:pPr>
            <a:endParaRPr lang="sv-SE">
              <a:solidFill>
                <a:schemeClr val="bg1"/>
              </a:solidFill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F329434-BCAF-11EB-3D47-EFF455A30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934838"/>
            <a:ext cx="5848054" cy="23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90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28723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006869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31 december | </a:t>
            </a:r>
            <a:r>
              <a:rPr lang="sv-SE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66971"/>
            <a:ext cx="613068" cy="46208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6133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99323" y="5260409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574344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 – 7A </a:t>
            </a:r>
          </a:p>
          <a:p>
            <a:r>
              <a:rPr lang="sv-SE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66046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53612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224071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2399323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2399323" y="605617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2476488" y="6370108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113A10-DB8D-14EF-0CB4-27EC9918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Signering av milstolpe 6-9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5C43B5-35FC-15F7-B886-293684876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9179" cy="4351338"/>
          </a:xfrm>
        </p:spPr>
        <p:txBody>
          <a:bodyPr/>
          <a:lstStyle/>
          <a:p>
            <a:r>
              <a:rPr lang="sv-SE"/>
              <a:t>För milstolpe 6 till 9 krävs en digital underskrift. Filerna att skriva under hittar ni på blå digitals hemsida på Biometria.se (</a:t>
            </a:r>
            <a:r>
              <a:rPr lang="sv-SE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/>
              <a:t>)  </a:t>
            </a:r>
          </a:p>
          <a:p>
            <a:pPr lvl="1"/>
            <a:r>
              <a:rPr lang="sv-SE"/>
              <a:t>Man fyller i Företag, datum och underskrift. </a:t>
            </a:r>
          </a:p>
          <a:p>
            <a:pPr lvl="1"/>
            <a:r>
              <a:rPr lang="sv-SE"/>
              <a:t>Skicka in </a:t>
            </a:r>
            <a:r>
              <a:rPr lang="sv-SE" err="1"/>
              <a:t>pdf</a:t>
            </a:r>
            <a:r>
              <a:rPr lang="sv-SE"/>
              <a:t> via mina ärenden. </a:t>
            </a:r>
          </a:p>
          <a:p>
            <a:pPr lvl="1"/>
            <a:r>
              <a:rPr lang="sv-SE"/>
              <a:t>OBS: Endast digital underskrift krävs.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8323108-CDB1-7EF6-E22C-1604AB475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590" y="897376"/>
            <a:ext cx="3677134" cy="290938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34D7D4D-1834-DA25-382B-A36C44BD1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271" y="2645923"/>
            <a:ext cx="2832683" cy="42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5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498" y="1313301"/>
            <a:ext cx="10515600" cy="4351338"/>
          </a:xfrm>
        </p:spPr>
        <p:txBody>
          <a:bodyPr/>
          <a:lstStyle/>
          <a:p>
            <a:r>
              <a:rPr lang="sv-SE"/>
              <a:t>Skicka in milstolpe 1, 2, 4, 5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5. Plan för masterdata</a:t>
            </a:r>
          </a:p>
          <a:p>
            <a:r>
              <a:rPr lang="sv-SE"/>
              <a:t>Påbörja milstolpe 6, 7 &amp; 8</a:t>
            </a:r>
          </a:p>
          <a:p>
            <a:r>
              <a:rPr lang="sv-SE">
                <a:solidFill>
                  <a:schemeClr val="bg2"/>
                </a:solidFill>
              </a:rPr>
              <a:t>Beställa masterdata till produktionsmiljön</a:t>
            </a:r>
          </a:p>
          <a:p>
            <a:r>
              <a:rPr lang="sv-SE"/>
              <a:t>Genomför dessa e-utbildningar </a:t>
            </a:r>
          </a:p>
          <a:p>
            <a:pPr lvl="1"/>
            <a:r>
              <a:rPr lang="sv-SE"/>
              <a:t>Test i VIOL 3 </a:t>
            </a:r>
          </a:p>
          <a:p>
            <a:pPr lvl="1"/>
            <a:r>
              <a:rPr lang="sv-SE"/>
              <a:t>Uppföljning i VIOL 3</a:t>
            </a:r>
          </a:p>
          <a:p>
            <a:pPr lvl="1"/>
            <a:r>
              <a:rPr lang="sv-SE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</a:t>
            </a:r>
            <a:r>
              <a:rPr lang="sv-SE" err="1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sv-SE">
              <a:solidFill>
                <a:schemeClr val="bg1">
                  <a:lumMod val="85000"/>
                </a:schemeClr>
              </a:solidFill>
            </a:endParaRPr>
          </a:p>
          <a:p>
            <a:pPr marL="4762" indent="0">
              <a:buNone/>
            </a:pPr>
            <a:endParaRPr lang="sv-SE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Blå Digital | Mottagande </a:t>
            </a:r>
            <a:r>
              <a:rPr lang="sv-SE" sz="5400" err="1">
                <a:solidFill>
                  <a:schemeClr val="bg1">
                    <a:lumMod val="85000"/>
                  </a:schemeClr>
                </a:solidFill>
              </a:rPr>
              <a:t>industi</a:t>
            </a:r>
            <a:endParaRPr lang="sv-SE" sz="320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Introduktion </a:t>
            </a:r>
            <a:r>
              <a:rPr lang="sv-SE"/>
              <a:t>| kort information</a:t>
            </a:r>
          </a:p>
          <a:p>
            <a:pPr marL="0" indent="0">
              <a:buNone/>
            </a:pPr>
            <a:r>
              <a:rPr lang="sv-SE" sz="1800" b="1"/>
              <a:t>Test i VIOL 3 | </a:t>
            </a:r>
            <a:r>
              <a:rPr lang="sv-SE"/>
              <a:t>Tips</a:t>
            </a:r>
          </a:p>
          <a:p>
            <a:pPr marL="0" indent="0">
              <a:buNone/>
            </a:pPr>
            <a:r>
              <a:rPr lang="sv-SE" sz="1800" b="1"/>
              <a:t>Milstolpar</a:t>
            </a:r>
            <a:r>
              <a:rPr lang="sv-SE" sz="2000" b="1"/>
              <a:t> </a:t>
            </a:r>
            <a:r>
              <a:rPr lang="sv-SE" sz="1800" b="1"/>
              <a:t>| </a:t>
            </a:r>
            <a:r>
              <a:rPr lang="sv-SE"/>
              <a:t>Överblick</a:t>
            </a:r>
          </a:p>
          <a:p>
            <a:pPr marL="0" indent="0">
              <a:buNone/>
            </a:pPr>
            <a:r>
              <a:rPr lang="sv-SE" sz="1800" b="1"/>
              <a:t>Hemläxa </a:t>
            </a:r>
            <a:r>
              <a:rPr lang="sv-SE"/>
              <a:t>| Milstolpar, masterdata etc.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618866" y="68517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september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61855"/>
            <a:ext cx="9764949" cy="4317723"/>
          </a:xfrm>
        </p:spPr>
        <p:txBody>
          <a:bodyPr/>
          <a:lstStyle/>
          <a:p>
            <a:r>
              <a:rPr lang="sv-SE"/>
              <a:t>Genomför era beställningar till produktionsmiljön enligt beställningsstigen. Via denna länk hittar ni mer information om beställningar till produktionsmiljön: (</a:t>
            </a:r>
            <a:r>
              <a:rPr lang="sv-SE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>
                <a:solidFill>
                  <a:schemeClr val="bg2"/>
                </a:solidFill>
              </a:rPr>
              <a:t>)</a:t>
            </a:r>
            <a:endParaRPr lang="sv-SE"/>
          </a:p>
          <a:p>
            <a:r>
              <a:rPr lang="sv-SE"/>
              <a:t> På Biometria. Hittar man även filmer för hur man beställer masterdata (</a:t>
            </a:r>
            <a:r>
              <a:rPr lang="sv-SE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/>
              <a:t>) </a:t>
            </a:r>
          </a:p>
          <a:p>
            <a:pPr lvl="1"/>
            <a:r>
              <a:rPr lang="sv-SE"/>
              <a:t>I dagsläget finns filmer för beställning av plats och användare. </a:t>
            </a:r>
          </a:p>
          <a:p>
            <a:pPr marL="4762" indent="0">
              <a:buNone/>
            </a:pPr>
            <a:endParaRPr lang="sv-SE"/>
          </a:p>
          <a:p>
            <a:pPr marL="4762" indent="0">
              <a:buNone/>
            </a:pPr>
            <a:endParaRPr lang="sv-S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7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98EA1ABB-5EE0-9FB5-040D-24F93423A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274" y="75628"/>
            <a:ext cx="11841451" cy="66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74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Test i VIOL 3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Test i VIOL 3 | Vad är bra att tänka på?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317723"/>
          </a:xfrm>
        </p:spPr>
        <p:txBody>
          <a:bodyPr/>
          <a:lstStyle/>
          <a:p>
            <a:r>
              <a:rPr lang="sv-SE"/>
              <a:t>Den skarpa produktionsmiljön öppnar 2/12 det är dit ni beställer er masterdata</a:t>
            </a:r>
          </a:p>
          <a:p>
            <a:r>
              <a:rPr lang="sv-SE"/>
              <a:t>Tester ni gör sker i AT1, er testmiljö. Dit kan ni också beställa masterdata vid behov</a:t>
            </a:r>
          </a:p>
          <a:p>
            <a:r>
              <a:rPr lang="sv-SE"/>
              <a:t>Kontakta era affärspartners för att testa av autentiska flöden</a:t>
            </a:r>
          </a:p>
          <a:p>
            <a:r>
              <a:rPr lang="sv-SE"/>
              <a:t>Fundera på om ni skulle vilja förändra något i era flöden. Det är ett bra tillfälle för det vid övergången</a:t>
            </a:r>
          </a:p>
          <a:p>
            <a:pPr marL="4762" indent="0">
              <a:buNone/>
            </a:pPr>
            <a:r>
              <a:rPr lang="sv-SE"/>
              <a:t>  </a:t>
            </a:r>
          </a:p>
          <a:p>
            <a:pPr marL="4762" indent="0">
              <a:buNone/>
            </a:pPr>
            <a:r>
              <a:rPr lang="sv-SE"/>
              <a:t> </a:t>
            </a:r>
          </a:p>
          <a:p>
            <a:pPr marL="4762" indent="0">
              <a:buNone/>
            </a:pPr>
            <a:r>
              <a:rPr lang="sv-SE"/>
              <a:t> </a:t>
            </a:r>
          </a:p>
          <a:p>
            <a:pPr marL="4762" indent="0">
              <a:buNone/>
            </a:pPr>
            <a:r>
              <a:rPr lang="sv-SE"/>
              <a:t> </a:t>
            </a:r>
          </a:p>
          <a:p>
            <a:pPr marL="4762" indent="0">
              <a:buNone/>
            </a:pPr>
            <a:endParaRPr lang="sv-S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01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30D96C0F-4A0D-CAB2-C0C3-E045C7BF2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1" y="3275736"/>
            <a:ext cx="751030" cy="74742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9F2D6FF-EDC5-FFE2-F809-954C24D21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7" y="3367023"/>
            <a:ext cx="665612" cy="695867"/>
          </a:xfrm>
          <a:prstGeom prst="rect">
            <a:avLst/>
          </a:prstGeom>
        </p:spPr>
      </p:pic>
      <p:pic>
        <p:nvPicPr>
          <p:cNvPr id="14" name="Bildobjekt 13" descr="En bild som visar ljus&#10;&#10;Automatiskt genererad beskrivning">
            <a:extLst>
              <a:ext uri="{FF2B5EF4-FFF2-40B4-BE49-F238E27FC236}">
                <a16:creationId xmlns:a16="http://schemas.microsoft.com/office/drawing/2014/main" id="{DAC2EF35-B16F-3AE8-4F07-BE5D71759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43" y="4145054"/>
            <a:ext cx="404025" cy="24289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59B50B2D-E0D7-7D2B-01F8-2E26E88BB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33" y="2595455"/>
            <a:ext cx="1667087" cy="166708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05FD235E-37A0-52AA-0C8D-9F20A2E5E1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23" y="4831116"/>
            <a:ext cx="1453687" cy="1451799"/>
          </a:xfrm>
          <a:prstGeom prst="rect">
            <a:avLst/>
          </a:prstGeom>
        </p:spPr>
      </p:pic>
      <p:pic>
        <p:nvPicPr>
          <p:cNvPr id="20" name="Bildobjekt 19" descr="En bild som visar text, tallrik, kärl&#10;&#10;Automatiskt genererad beskrivning">
            <a:extLst>
              <a:ext uri="{FF2B5EF4-FFF2-40B4-BE49-F238E27FC236}">
                <a16:creationId xmlns:a16="http://schemas.microsoft.com/office/drawing/2014/main" id="{8E78F9CE-44AB-A938-4B98-BB42723732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06" y="5330803"/>
            <a:ext cx="651087" cy="72485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896BFC8-82A8-D924-7927-7996DB44BE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0" y="4004392"/>
            <a:ext cx="949372" cy="931930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5CBFA573-3CB5-753E-80EB-729FAE9EE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85" y="3210722"/>
            <a:ext cx="616566" cy="644592"/>
          </a:xfrm>
          <a:prstGeom prst="rect">
            <a:avLst/>
          </a:prstGeom>
        </p:spPr>
      </p:pic>
      <p:sp>
        <p:nvSpPr>
          <p:cNvPr id="28" name="textruta 27">
            <a:extLst>
              <a:ext uri="{FF2B5EF4-FFF2-40B4-BE49-F238E27FC236}">
                <a16:creationId xmlns:a16="http://schemas.microsoft.com/office/drawing/2014/main" id="{D977EB6A-A52B-6DF4-9D82-F9C7AE2C0AF6}"/>
              </a:ext>
            </a:extLst>
          </p:cNvPr>
          <p:cNvSpPr txBox="1"/>
          <p:nvPr/>
        </p:nvSpPr>
        <p:spPr>
          <a:xfrm>
            <a:off x="4660269" y="3151018"/>
            <a:ext cx="19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Skogsbolaget 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>
                <a:solidFill>
                  <a:srgbClr val="292929"/>
                </a:solidFill>
                <a:latin typeface="Open Sans Light"/>
              </a:rPr>
              <a:t>      Timmer</a:t>
            </a:r>
            <a:endParaRPr kumimoji="0" lang="sv-SE" sz="16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BD689307-7DE9-9EF4-0346-93D54F1FE113}"/>
              </a:ext>
            </a:extLst>
          </p:cNvPr>
          <p:cNvSpPr txBox="1"/>
          <p:nvPr/>
        </p:nvSpPr>
        <p:spPr>
          <a:xfrm>
            <a:off x="9179100" y="3274129"/>
            <a:ext cx="1935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Sågen AB</a:t>
            </a:r>
          </a:p>
        </p:txBody>
      </p:sp>
      <p:pic>
        <p:nvPicPr>
          <p:cNvPr id="31" name="Bildobjekt 30" descr="En bild som visar ljus&#10;&#10;Automatiskt genererad beskrivning">
            <a:extLst>
              <a:ext uri="{FF2B5EF4-FFF2-40B4-BE49-F238E27FC236}">
                <a16:creationId xmlns:a16="http://schemas.microsoft.com/office/drawing/2014/main" id="{FB3A336F-F824-64B3-077D-FFB4B7C6B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973" y="3970633"/>
            <a:ext cx="453394" cy="272576"/>
          </a:xfrm>
          <a:prstGeom prst="rect">
            <a:avLst/>
          </a:prstGeom>
        </p:spPr>
      </p:pic>
      <p:cxnSp>
        <p:nvCxnSpPr>
          <p:cNvPr id="37" name="Rak pilkoppling 36">
            <a:extLst>
              <a:ext uri="{FF2B5EF4-FFF2-40B4-BE49-F238E27FC236}">
                <a16:creationId xmlns:a16="http://schemas.microsoft.com/office/drawing/2014/main" id="{418DC8DF-D6A1-EC8A-ED95-084D48CF29BC}"/>
              </a:ext>
            </a:extLst>
          </p:cNvPr>
          <p:cNvCxnSpPr/>
          <p:nvPr/>
        </p:nvCxnSpPr>
        <p:spPr>
          <a:xfrm flipV="1">
            <a:off x="9835688" y="4262542"/>
            <a:ext cx="693229" cy="788852"/>
          </a:xfrm>
          <a:prstGeom prst="straightConnector1">
            <a:avLst/>
          </a:prstGeom>
          <a:ln w="38100">
            <a:solidFill>
              <a:srgbClr val="57565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Höger klammerparentes 40">
            <a:extLst>
              <a:ext uri="{FF2B5EF4-FFF2-40B4-BE49-F238E27FC236}">
                <a16:creationId xmlns:a16="http://schemas.microsoft.com/office/drawing/2014/main" id="{0BC30DB1-7D1F-20AF-0266-ED4037B5ABA0}"/>
              </a:ext>
            </a:extLst>
          </p:cNvPr>
          <p:cNvSpPr/>
          <p:nvPr/>
        </p:nvSpPr>
        <p:spPr>
          <a:xfrm rot="16200000">
            <a:off x="5639441" y="-312032"/>
            <a:ext cx="411636" cy="6118097"/>
          </a:xfrm>
          <a:prstGeom prst="rightBrace">
            <a:avLst/>
          </a:prstGeom>
          <a:ln w="19050">
            <a:solidFill>
              <a:srgbClr val="007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Höger klammerparentes 41">
            <a:extLst>
              <a:ext uri="{FF2B5EF4-FFF2-40B4-BE49-F238E27FC236}">
                <a16:creationId xmlns:a16="http://schemas.microsoft.com/office/drawing/2014/main" id="{451376A8-08A7-47A2-696E-5BA44A9DE6A5}"/>
              </a:ext>
            </a:extLst>
          </p:cNvPr>
          <p:cNvSpPr/>
          <p:nvPr/>
        </p:nvSpPr>
        <p:spPr>
          <a:xfrm rot="16200000">
            <a:off x="6344216" y="-1922716"/>
            <a:ext cx="374589" cy="7621955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rgbClr val="007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Höger klammerparentes 42">
            <a:extLst>
              <a:ext uri="{FF2B5EF4-FFF2-40B4-BE49-F238E27FC236}">
                <a16:creationId xmlns:a16="http://schemas.microsoft.com/office/drawing/2014/main" id="{3E75681C-F00F-6901-47C8-011B52CCB709}"/>
              </a:ext>
            </a:extLst>
          </p:cNvPr>
          <p:cNvSpPr/>
          <p:nvPr/>
        </p:nvSpPr>
        <p:spPr>
          <a:xfrm rot="16200000">
            <a:off x="6383678" y="-2805937"/>
            <a:ext cx="337329" cy="7953148"/>
          </a:xfrm>
          <a:prstGeom prst="rightBrace">
            <a:avLst/>
          </a:prstGeom>
          <a:ln w="19050">
            <a:solidFill>
              <a:srgbClr val="007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7" name="Bildobjekt 56" descr="En bild som visar text, skärm, inomhus, nära&#10;&#10;Automatiskt genererad beskrivning">
            <a:extLst>
              <a:ext uri="{FF2B5EF4-FFF2-40B4-BE49-F238E27FC236}">
                <a16:creationId xmlns:a16="http://schemas.microsoft.com/office/drawing/2014/main" id="{8C0D8251-931B-03D3-34B6-41A193B139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07" y="5577048"/>
            <a:ext cx="372362" cy="462384"/>
          </a:xfrm>
          <a:prstGeom prst="rect">
            <a:avLst/>
          </a:prstGeom>
        </p:spPr>
      </p:pic>
      <p:cxnSp>
        <p:nvCxnSpPr>
          <p:cNvPr id="61" name="Rak pilkoppling 60">
            <a:extLst>
              <a:ext uri="{FF2B5EF4-FFF2-40B4-BE49-F238E27FC236}">
                <a16:creationId xmlns:a16="http://schemas.microsoft.com/office/drawing/2014/main" id="{EE0DFEF4-EC3C-6D31-75A8-DDDFF60D27C0}"/>
              </a:ext>
            </a:extLst>
          </p:cNvPr>
          <p:cNvCxnSpPr>
            <a:cxnSpLocks/>
          </p:cNvCxnSpPr>
          <p:nvPr/>
        </p:nvCxnSpPr>
        <p:spPr>
          <a:xfrm flipH="1" flipV="1">
            <a:off x="1764897" y="4620598"/>
            <a:ext cx="1021311" cy="931930"/>
          </a:xfrm>
          <a:prstGeom prst="straightConnector1">
            <a:avLst/>
          </a:prstGeom>
          <a:ln w="38100">
            <a:solidFill>
              <a:srgbClr val="57565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Båge 65">
            <a:extLst>
              <a:ext uri="{FF2B5EF4-FFF2-40B4-BE49-F238E27FC236}">
                <a16:creationId xmlns:a16="http://schemas.microsoft.com/office/drawing/2014/main" id="{BC0A69CE-002D-7C65-3F2A-597150C2FB69}"/>
              </a:ext>
            </a:extLst>
          </p:cNvPr>
          <p:cNvSpPr/>
          <p:nvPr/>
        </p:nvSpPr>
        <p:spPr>
          <a:xfrm rot="10998640">
            <a:off x="3195547" y="5515077"/>
            <a:ext cx="5315494" cy="925011"/>
          </a:xfrm>
          <a:prstGeom prst="arc">
            <a:avLst>
              <a:gd name="adj1" fmla="val 10941638"/>
              <a:gd name="adj2" fmla="val 21397169"/>
            </a:avLst>
          </a:prstGeom>
          <a:ln w="38100">
            <a:solidFill>
              <a:srgbClr val="5756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79" name="Grupp 78">
            <a:extLst>
              <a:ext uri="{FF2B5EF4-FFF2-40B4-BE49-F238E27FC236}">
                <a16:creationId xmlns:a16="http://schemas.microsoft.com/office/drawing/2014/main" id="{8E23FF39-0A67-2A52-80D6-C84D0A2BE9C0}"/>
              </a:ext>
            </a:extLst>
          </p:cNvPr>
          <p:cNvGrpSpPr/>
          <p:nvPr/>
        </p:nvGrpSpPr>
        <p:grpSpPr>
          <a:xfrm>
            <a:off x="1287366" y="4233190"/>
            <a:ext cx="3196393" cy="1456817"/>
            <a:chOff x="1287366" y="4233190"/>
            <a:chExt cx="3196393" cy="1456817"/>
          </a:xfrm>
        </p:grpSpPr>
        <p:sp>
          <p:nvSpPr>
            <p:cNvPr id="32" name="Båge 31">
              <a:extLst>
                <a:ext uri="{FF2B5EF4-FFF2-40B4-BE49-F238E27FC236}">
                  <a16:creationId xmlns:a16="http://schemas.microsoft.com/office/drawing/2014/main" id="{E23D9969-B9C7-74CC-2811-0ED392AC972F}"/>
                </a:ext>
              </a:extLst>
            </p:cNvPr>
            <p:cNvSpPr/>
            <p:nvPr/>
          </p:nvSpPr>
          <p:spPr>
            <a:xfrm rot="7671850">
              <a:off x="2461784" y="3058772"/>
              <a:ext cx="847558" cy="3196393"/>
            </a:xfrm>
            <a:prstGeom prst="arc">
              <a:avLst>
                <a:gd name="adj1" fmla="val 16680962"/>
                <a:gd name="adj2" fmla="val 4162980"/>
              </a:avLst>
            </a:prstGeom>
            <a:ln w="38100">
              <a:solidFill>
                <a:srgbClr val="57565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70" name="Rak pilkoppling 69">
              <a:extLst>
                <a:ext uri="{FF2B5EF4-FFF2-40B4-BE49-F238E27FC236}">
                  <a16:creationId xmlns:a16="http://schemas.microsoft.com/office/drawing/2014/main" id="{9F6D762B-6273-F6A0-479A-D5D194CA2A43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>
              <a:off x="3877877" y="5680250"/>
              <a:ext cx="49013" cy="9757"/>
            </a:xfrm>
            <a:prstGeom prst="straightConnector1">
              <a:avLst/>
            </a:prstGeom>
            <a:ln w="38100">
              <a:solidFill>
                <a:srgbClr val="57565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p 84">
            <a:extLst>
              <a:ext uri="{FF2B5EF4-FFF2-40B4-BE49-F238E27FC236}">
                <a16:creationId xmlns:a16="http://schemas.microsoft.com/office/drawing/2014/main" id="{B224243E-259C-79C0-3D5B-2D7868799DDA}"/>
              </a:ext>
            </a:extLst>
          </p:cNvPr>
          <p:cNvGrpSpPr/>
          <p:nvPr/>
        </p:nvGrpSpPr>
        <p:grpSpPr>
          <a:xfrm>
            <a:off x="4522809" y="5417696"/>
            <a:ext cx="4048742" cy="637961"/>
            <a:chOff x="4522809" y="5417696"/>
            <a:chExt cx="4048742" cy="637961"/>
          </a:xfrm>
        </p:grpSpPr>
        <p:sp>
          <p:nvSpPr>
            <p:cNvPr id="33" name="Båge 32">
              <a:extLst>
                <a:ext uri="{FF2B5EF4-FFF2-40B4-BE49-F238E27FC236}">
                  <a16:creationId xmlns:a16="http://schemas.microsoft.com/office/drawing/2014/main" id="{786D5C05-06B8-422A-0EC9-CC4E9E6E9551}"/>
                </a:ext>
              </a:extLst>
            </p:cNvPr>
            <p:cNvSpPr/>
            <p:nvPr/>
          </p:nvSpPr>
          <p:spPr>
            <a:xfrm rot="10800000">
              <a:off x="4522809" y="5417696"/>
              <a:ext cx="4048742" cy="637961"/>
            </a:xfrm>
            <a:prstGeom prst="arc">
              <a:avLst>
                <a:gd name="adj1" fmla="val 11149160"/>
                <a:gd name="adj2" fmla="val 21285331"/>
              </a:avLst>
            </a:prstGeom>
            <a:ln w="38100">
              <a:solidFill>
                <a:srgbClr val="57565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81" name="Rak pilkoppling 80">
              <a:extLst>
                <a:ext uri="{FF2B5EF4-FFF2-40B4-BE49-F238E27FC236}">
                  <a16:creationId xmlns:a16="http://schemas.microsoft.com/office/drawing/2014/main" id="{3F7E8C3F-CBC6-97E3-4310-F2A807CD5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7297" y="5862428"/>
              <a:ext cx="46306" cy="27168"/>
            </a:xfrm>
            <a:prstGeom prst="straightConnector1">
              <a:avLst/>
            </a:prstGeom>
            <a:ln w="38100">
              <a:solidFill>
                <a:srgbClr val="57565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Rak pilkoppling 86">
            <a:extLst>
              <a:ext uri="{FF2B5EF4-FFF2-40B4-BE49-F238E27FC236}">
                <a16:creationId xmlns:a16="http://schemas.microsoft.com/office/drawing/2014/main" id="{31071F18-D6A5-E21C-9744-7103F3D079A2}"/>
              </a:ext>
            </a:extLst>
          </p:cNvPr>
          <p:cNvCxnSpPr>
            <a:cxnSpLocks/>
          </p:cNvCxnSpPr>
          <p:nvPr/>
        </p:nvCxnSpPr>
        <p:spPr>
          <a:xfrm rot="-480000" flipH="1" flipV="1">
            <a:off x="3304737" y="5938561"/>
            <a:ext cx="19425" cy="22308"/>
          </a:xfrm>
          <a:prstGeom prst="straightConnector1">
            <a:avLst/>
          </a:prstGeom>
          <a:ln w="38100">
            <a:solidFill>
              <a:srgbClr val="5756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Bildobjekt 94">
            <a:extLst>
              <a:ext uri="{FF2B5EF4-FFF2-40B4-BE49-F238E27FC236}">
                <a16:creationId xmlns:a16="http://schemas.microsoft.com/office/drawing/2014/main" id="{D84537B9-F0CA-E210-E0A6-8EF237355A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934" y="5642579"/>
            <a:ext cx="826157" cy="826157"/>
          </a:xfrm>
          <a:prstGeom prst="rect">
            <a:avLst/>
          </a:prstGeom>
        </p:spPr>
      </p:pic>
      <p:cxnSp>
        <p:nvCxnSpPr>
          <p:cNvPr id="100" name="Rak pilkoppling 99">
            <a:extLst>
              <a:ext uri="{FF2B5EF4-FFF2-40B4-BE49-F238E27FC236}">
                <a16:creationId xmlns:a16="http://schemas.microsoft.com/office/drawing/2014/main" id="{9EAA7D95-BA87-7708-90A2-1BB783543A96}"/>
              </a:ext>
            </a:extLst>
          </p:cNvPr>
          <p:cNvCxnSpPr>
            <a:cxnSpLocks/>
          </p:cNvCxnSpPr>
          <p:nvPr/>
        </p:nvCxnSpPr>
        <p:spPr>
          <a:xfrm>
            <a:off x="9941613" y="5790293"/>
            <a:ext cx="911240" cy="229082"/>
          </a:xfrm>
          <a:prstGeom prst="straightConnector1">
            <a:avLst/>
          </a:prstGeom>
          <a:ln w="38100">
            <a:solidFill>
              <a:srgbClr val="57565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">
            <a:extLst>
              <a:ext uri="{FF2B5EF4-FFF2-40B4-BE49-F238E27FC236}">
                <a16:creationId xmlns:a16="http://schemas.microsoft.com/office/drawing/2014/main" id="{D24A6FBC-7231-3CAA-9E05-77FD6278A81B}"/>
              </a:ext>
            </a:extLst>
          </p:cNvPr>
          <p:cNvSpPr txBox="1"/>
          <p:nvPr/>
        </p:nvSpPr>
        <p:spPr>
          <a:xfrm>
            <a:off x="1541011" y="5717103"/>
            <a:ext cx="221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Mätbesked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1D7AEC4-2BCD-BD69-9E07-BC2EA44A2D85}"/>
              </a:ext>
            </a:extLst>
          </p:cNvPr>
          <p:cNvSpPr txBox="1"/>
          <p:nvPr/>
        </p:nvSpPr>
        <p:spPr>
          <a:xfrm>
            <a:off x="10336409" y="6487010"/>
            <a:ext cx="221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Rapportportalen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2F38D82-09F0-892D-C5E4-236C8925C3DA}"/>
              </a:ext>
            </a:extLst>
          </p:cNvPr>
          <p:cNvSpPr txBox="1"/>
          <p:nvPr/>
        </p:nvSpPr>
        <p:spPr>
          <a:xfrm>
            <a:off x="5764993" y="1343889"/>
            <a:ext cx="236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Kontraktskedja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5C87DB3-C886-D975-DB48-3323C8B7A6A9}"/>
              </a:ext>
            </a:extLst>
          </p:cNvPr>
          <p:cNvSpPr txBox="1"/>
          <p:nvPr/>
        </p:nvSpPr>
        <p:spPr>
          <a:xfrm>
            <a:off x="5095419" y="551682"/>
            <a:ext cx="3132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Redovisningshänvisning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340B2E66-DB57-9BEE-8611-F7F85D06113C}"/>
              </a:ext>
            </a:extLst>
          </p:cNvPr>
          <p:cNvGrpSpPr/>
          <p:nvPr/>
        </p:nvGrpSpPr>
        <p:grpSpPr>
          <a:xfrm>
            <a:off x="3948797" y="2482978"/>
            <a:ext cx="318417" cy="177749"/>
            <a:chOff x="6848353" y="2206370"/>
            <a:chExt cx="543751" cy="334828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0156F4DE-2641-5515-74B3-61B28B264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1" y="2206370"/>
              <a:ext cx="245423" cy="334827"/>
            </a:xfrm>
            <a:prstGeom prst="rect">
              <a:avLst/>
            </a:prstGeom>
          </p:spPr>
        </p:pic>
        <p:grpSp>
          <p:nvGrpSpPr>
            <p:cNvPr id="7" name="Grupp 6">
              <a:extLst>
                <a:ext uri="{FF2B5EF4-FFF2-40B4-BE49-F238E27FC236}">
                  <a16:creationId xmlns:a16="http://schemas.microsoft.com/office/drawing/2014/main" id="{433E1A72-BBF9-E154-8137-0BFE5ED17511}"/>
                </a:ext>
              </a:extLst>
            </p:cNvPr>
            <p:cNvGrpSpPr/>
            <p:nvPr/>
          </p:nvGrpSpPr>
          <p:grpSpPr>
            <a:xfrm>
              <a:off x="6848353" y="2206371"/>
              <a:ext cx="298328" cy="334827"/>
              <a:chOff x="6848353" y="2206371"/>
              <a:chExt cx="298328" cy="334827"/>
            </a:xfrm>
          </p:grpSpPr>
          <p:pic>
            <p:nvPicPr>
              <p:cNvPr id="9" name="Bildobjekt 8">
                <a:extLst>
                  <a:ext uri="{FF2B5EF4-FFF2-40B4-BE49-F238E27FC236}">
                    <a16:creationId xmlns:a16="http://schemas.microsoft.com/office/drawing/2014/main" id="{A94FE669-F816-75F7-71FA-F6B058CA4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353" y="2206371"/>
                <a:ext cx="245423" cy="334827"/>
              </a:xfrm>
              <a:prstGeom prst="rect">
                <a:avLst/>
              </a:prstGeom>
            </p:spPr>
          </p:pic>
          <p:cxnSp>
            <p:nvCxnSpPr>
              <p:cNvPr id="10" name="Rak koppling 9">
                <a:extLst>
                  <a:ext uri="{FF2B5EF4-FFF2-40B4-BE49-F238E27FC236}">
                    <a16:creationId xmlns:a16="http://schemas.microsoft.com/office/drawing/2014/main" id="{8800D131-D94D-8DE9-88DE-019AA4161A1E}"/>
                  </a:ext>
                </a:extLst>
              </p:cNvPr>
              <p:cNvCxnSpPr>
                <a:stCxn id="9" idx="3"/>
                <a:endCxn id="5" idx="1"/>
              </p:cNvCxnSpPr>
              <p:nvPr/>
            </p:nvCxnSpPr>
            <p:spPr>
              <a:xfrm flipV="1">
                <a:off x="7093776" y="2373784"/>
                <a:ext cx="52905" cy="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Höger klammerparentes 10">
            <a:extLst>
              <a:ext uri="{FF2B5EF4-FFF2-40B4-BE49-F238E27FC236}">
                <a16:creationId xmlns:a16="http://schemas.microsoft.com/office/drawing/2014/main" id="{229641DA-DE93-B5AD-B79C-64E30C265AFB}"/>
              </a:ext>
            </a:extLst>
          </p:cNvPr>
          <p:cNvSpPr/>
          <p:nvPr/>
        </p:nvSpPr>
        <p:spPr>
          <a:xfrm rot="16200000">
            <a:off x="1625921" y="1905540"/>
            <a:ext cx="435810" cy="2269670"/>
          </a:xfrm>
          <a:prstGeom prst="rightBrace">
            <a:avLst/>
          </a:prstGeom>
          <a:ln w="19050">
            <a:solidFill>
              <a:srgbClr val="007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97E3A11-F24B-ADD3-9E38-7A6055D280EF}"/>
              </a:ext>
            </a:extLst>
          </p:cNvPr>
          <p:cNvSpPr txBox="1"/>
          <p:nvPr/>
        </p:nvSpPr>
        <p:spPr>
          <a:xfrm>
            <a:off x="742602" y="2327896"/>
            <a:ext cx="1977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Förstaledskontrakt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58C662A-764A-77DB-DC54-2038468D8BA5}"/>
              </a:ext>
            </a:extLst>
          </p:cNvPr>
          <p:cNvSpPr txBox="1"/>
          <p:nvPr/>
        </p:nvSpPr>
        <p:spPr>
          <a:xfrm>
            <a:off x="5165461" y="2149893"/>
            <a:ext cx="2992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Köparekontrakt</a:t>
            </a:r>
            <a:endParaRPr kumimoji="0" lang="sv-SE" sz="16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F8D2278A-D484-4854-C591-5470F9F4E151}"/>
              </a:ext>
            </a:extLst>
          </p:cNvPr>
          <p:cNvGrpSpPr/>
          <p:nvPr/>
        </p:nvGrpSpPr>
        <p:grpSpPr>
          <a:xfrm>
            <a:off x="7839437" y="2441626"/>
            <a:ext cx="318417" cy="177749"/>
            <a:chOff x="6848353" y="2206370"/>
            <a:chExt cx="543751" cy="334828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C917C3BE-FCA3-DCC6-4F70-204A3F93B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1" y="2206370"/>
              <a:ext cx="245423" cy="334827"/>
            </a:xfrm>
            <a:prstGeom prst="rect">
              <a:avLst/>
            </a:prstGeom>
          </p:spPr>
        </p:pic>
        <p:grpSp>
          <p:nvGrpSpPr>
            <p:cNvPr id="24" name="Grupp 23">
              <a:extLst>
                <a:ext uri="{FF2B5EF4-FFF2-40B4-BE49-F238E27FC236}">
                  <a16:creationId xmlns:a16="http://schemas.microsoft.com/office/drawing/2014/main" id="{BBB3E727-7350-2E69-1FBD-2319092CF329}"/>
                </a:ext>
              </a:extLst>
            </p:cNvPr>
            <p:cNvGrpSpPr/>
            <p:nvPr/>
          </p:nvGrpSpPr>
          <p:grpSpPr>
            <a:xfrm>
              <a:off x="6848353" y="2206371"/>
              <a:ext cx="298328" cy="334827"/>
              <a:chOff x="6848353" y="2206371"/>
              <a:chExt cx="298328" cy="334827"/>
            </a:xfrm>
          </p:grpSpPr>
          <p:pic>
            <p:nvPicPr>
              <p:cNvPr id="34" name="Bildobjekt 33">
                <a:extLst>
                  <a:ext uri="{FF2B5EF4-FFF2-40B4-BE49-F238E27FC236}">
                    <a16:creationId xmlns:a16="http://schemas.microsoft.com/office/drawing/2014/main" id="{BCBF14ED-2B51-94D2-4DC5-AF7E99D0C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353" y="2206371"/>
                <a:ext cx="245423" cy="334827"/>
              </a:xfrm>
              <a:prstGeom prst="rect">
                <a:avLst/>
              </a:prstGeom>
            </p:spPr>
          </p:pic>
          <p:cxnSp>
            <p:nvCxnSpPr>
              <p:cNvPr id="35" name="Rak koppling 34">
                <a:extLst>
                  <a:ext uri="{FF2B5EF4-FFF2-40B4-BE49-F238E27FC236}">
                    <a16:creationId xmlns:a16="http://schemas.microsoft.com/office/drawing/2014/main" id="{613C0B5C-77E4-AD1A-7D71-E67DA7D8922C}"/>
                  </a:ext>
                </a:extLst>
              </p:cNvPr>
              <p:cNvCxnSpPr>
                <a:stCxn id="34" idx="3"/>
                <a:endCxn id="23" idx="1"/>
              </p:cNvCxnSpPr>
              <p:nvPr/>
            </p:nvCxnSpPr>
            <p:spPr>
              <a:xfrm flipV="1">
                <a:off x="7093776" y="2373784"/>
                <a:ext cx="52905" cy="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ruta 21">
            <a:extLst>
              <a:ext uri="{FF2B5EF4-FFF2-40B4-BE49-F238E27FC236}">
                <a16:creationId xmlns:a16="http://schemas.microsoft.com/office/drawing/2014/main" id="{F13A0624-7C4C-CE74-5B9D-C2AF8A0EEB55}"/>
              </a:ext>
            </a:extLst>
          </p:cNvPr>
          <p:cNvSpPr txBox="1"/>
          <p:nvPr/>
        </p:nvSpPr>
        <p:spPr>
          <a:xfrm>
            <a:off x="3122152" y="3980319"/>
            <a:ext cx="188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>
                <a:solidFill>
                  <a:srgbClr val="292929"/>
                </a:solidFill>
                <a:latin typeface="Open Sans Light"/>
              </a:rPr>
              <a:t>P</a:t>
            </a:r>
            <a:r>
              <a:rPr kumimoji="0" lang="sv-SE" sz="1600" b="1" i="0" u="none" strike="noStrike" kern="1200" cap="none" spc="0" normalizeH="0" baseline="0" noProof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rislista</a:t>
            </a:r>
            <a:endParaRPr kumimoji="0" lang="sv-SE" sz="16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BF4918F3-2124-3D0D-D473-1C24C977D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32" y="4704429"/>
            <a:ext cx="344070" cy="359709"/>
          </a:xfrm>
          <a:prstGeom prst="rect">
            <a:avLst/>
          </a:prstGeom>
        </p:spPr>
      </p:pic>
      <p:pic>
        <p:nvPicPr>
          <p:cNvPr id="27" name="Bildobjekt 26" descr="En bild som visar ljus&#10;&#10;Automatiskt genererad beskrivning">
            <a:extLst>
              <a:ext uri="{FF2B5EF4-FFF2-40B4-BE49-F238E27FC236}">
                <a16:creationId xmlns:a16="http://schemas.microsoft.com/office/drawing/2014/main" id="{2B64A3EC-E6CD-225D-4874-EF583CBE5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49" y="4979570"/>
            <a:ext cx="373939" cy="224808"/>
          </a:xfrm>
          <a:prstGeom prst="rect">
            <a:avLst/>
          </a:prstGeom>
        </p:spPr>
      </p:pic>
      <p:sp>
        <p:nvSpPr>
          <p:cNvPr id="30" name="textruta 29">
            <a:extLst>
              <a:ext uri="{FF2B5EF4-FFF2-40B4-BE49-F238E27FC236}">
                <a16:creationId xmlns:a16="http://schemas.microsoft.com/office/drawing/2014/main" id="{B43D344F-4CC3-26DB-9B1C-D9D0DA14C6AC}"/>
              </a:ext>
            </a:extLst>
          </p:cNvPr>
          <p:cNvSpPr txBox="1"/>
          <p:nvPr/>
        </p:nvSpPr>
        <p:spPr>
          <a:xfrm>
            <a:off x="4805343" y="4677754"/>
            <a:ext cx="1935709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>
                <a:solidFill>
                  <a:srgbClr val="292929"/>
                </a:solidFill>
                <a:latin typeface="Open Sans Light"/>
              </a:rPr>
              <a:t>P</a:t>
            </a:r>
            <a:r>
              <a:rPr kumimoji="0" lang="sv-SE" sz="1600" b="1" i="0" u="none" strike="noStrike" kern="1200" cap="none" spc="0" normalizeH="0" baseline="0" noProof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rislista</a:t>
            </a: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 transport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0397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D123AA-AEB7-478E-B727-B6E913D5283C}">
  <ds:schemaRefs>
    <ds:schemaRef ds:uri="http://schemas.microsoft.com/office/2006/documentManagement/types"/>
    <ds:schemaRef ds:uri="http://www.w3.org/XML/1998/namespace"/>
    <ds:schemaRef ds:uri="http://purl.org/dc/terms/"/>
    <ds:schemaRef ds:uri="f314094a-a6e6-4b38-95cf-160d2c3454f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851b9d64-29d1-4c32-b6bc-d94d6c9c2da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8</TotalTime>
  <Words>525</Words>
  <Application>Microsoft Office PowerPoint</Application>
  <PresentationFormat>Bredbild</PresentationFormat>
  <Paragraphs>94</Paragraphs>
  <Slides>16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Open Sans Light</vt:lpstr>
      <vt:lpstr>Systemtypsnitt normalt</vt:lpstr>
      <vt:lpstr>Office-tema</vt:lpstr>
      <vt:lpstr>PowerPoint-presentation</vt:lpstr>
      <vt:lpstr>Blå Digital | Mottagande industi</vt:lpstr>
      <vt:lpstr>PowerPoint-presentation</vt:lpstr>
      <vt:lpstr>Introduktion </vt:lpstr>
      <vt:lpstr>Introduktion | Kort information </vt:lpstr>
      <vt:lpstr>PowerPoint-presentation</vt:lpstr>
      <vt:lpstr>Test i VIOL 3</vt:lpstr>
      <vt:lpstr>Test i VIOL 3 | Vad är bra att tänka på?</vt:lpstr>
      <vt:lpstr>PowerPoint-presentation</vt:lpstr>
      <vt:lpstr>Test i VIOL 3 | tidigare dragningar</vt:lpstr>
      <vt:lpstr>Milstolpar </vt:lpstr>
      <vt:lpstr>Passerad milstolpe</vt:lpstr>
      <vt:lpstr>Signering av milstolpe 6-9</vt:lpstr>
      <vt:lpstr>Hemläxa 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Malin Hasselmalm</cp:lastModifiedBy>
  <cp:revision>2</cp:revision>
  <dcterms:created xsi:type="dcterms:W3CDTF">2024-02-06T11:57:07Z</dcterms:created>
  <dcterms:modified xsi:type="dcterms:W3CDTF">2024-11-01T11:58:37Z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